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18"/>
  </p:notesMasterIdLst>
  <p:sldIdLst>
    <p:sldId id="256" r:id="rId2"/>
    <p:sldId id="257" r:id="rId3"/>
    <p:sldId id="264" r:id="rId4"/>
    <p:sldId id="266" r:id="rId5"/>
    <p:sldId id="267" r:id="rId6"/>
    <p:sldId id="268" r:id="rId7"/>
    <p:sldId id="269" r:id="rId8"/>
    <p:sldId id="260" r:id="rId9"/>
    <p:sldId id="270" r:id="rId10"/>
    <p:sldId id="259" r:id="rId11"/>
    <p:sldId id="261" r:id="rId12"/>
    <p:sldId id="271" r:id="rId13"/>
    <p:sldId id="272" r:id="rId14"/>
    <p:sldId id="262" r:id="rId15"/>
    <p:sldId id="263" r:id="rId16"/>
    <p:sldId id="274"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850"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3803AAE-49C2-46DD-8617-B71AFAAF8D96}" type="datetimeFigureOut">
              <a:rPr lang="en-US" smtClean="0"/>
              <a:t>4/13/2025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1807C5B-BEBE-4DBF-87C6-429A0748C00D}" type="slidenum">
              <a:rPr lang="en-US" smtClean="0"/>
              <a:t>‹#›</a:t>
            </a:fld>
            <a:endParaRPr lang="en-US"/>
          </a:p>
        </p:txBody>
      </p:sp>
    </p:spTree>
    <p:extLst>
      <p:ext uri="{BB962C8B-B14F-4D97-AF65-F5344CB8AC3E}">
        <p14:creationId xmlns:p14="http://schemas.microsoft.com/office/powerpoint/2010/main" val="41640295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1807C5B-BEBE-4DBF-87C6-429A0748C00D}" type="slidenum">
              <a:rPr lang="en-US" smtClean="0"/>
              <a:t>2</a:t>
            </a:fld>
            <a:endParaRPr lang="en-US"/>
          </a:p>
        </p:txBody>
      </p:sp>
    </p:spTree>
    <p:extLst>
      <p:ext uri="{BB962C8B-B14F-4D97-AF65-F5344CB8AC3E}">
        <p14:creationId xmlns:p14="http://schemas.microsoft.com/office/powerpoint/2010/main" val="1930145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010C26-2EC9-40AE-221A-091E15959E2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20E53F0-B177-0CD0-0077-E9C256909E0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5818CC9-5595-ECFF-024A-5EFBFDE30C4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50539B2-437C-B007-82B1-770DF985C288}"/>
              </a:ext>
            </a:extLst>
          </p:cNvPr>
          <p:cNvSpPr>
            <a:spLocks noGrp="1"/>
          </p:cNvSpPr>
          <p:nvPr>
            <p:ph type="sldNum" sz="quarter" idx="5"/>
          </p:nvPr>
        </p:nvSpPr>
        <p:spPr/>
        <p:txBody>
          <a:bodyPr/>
          <a:lstStyle/>
          <a:p>
            <a:fld id="{71807C5B-BEBE-4DBF-87C6-429A0748C00D}" type="slidenum">
              <a:rPr lang="en-US" smtClean="0"/>
              <a:t>11</a:t>
            </a:fld>
            <a:endParaRPr lang="en-US"/>
          </a:p>
        </p:txBody>
      </p:sp>
    </p:spTree>
    <p:extLst>
      <p:ext uri="{BB962C8B-B14F-4D97-AF65-F5344CB8AC3E}">
        <p14:creationId xmlns:p14="http://schemas.microsoft.com/office/powerpoint/2010/main" val="6634682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5BF4E7-A44D-8401-BE45-9133CA704FF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875E767-DD03-FDF3-1A2D-7135BDF2FB7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779BD7A-9FB1-6C03-67A7-D1225048041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B5234E0-C7F2-ADE2-EC0F-21C40EA492EA}"/>
              </a:ext>
            </a:extLst>
          </p:cNvPr>
          <p:cNvSpPr>
            <a:spLocks noGrp="1"/>
          </p:cNvSpPr>
          <p:nvPr>
            <p:ph type="sldNum" sz="quarter" idx="5"/>
          </p:nvPr>
        </p:nvSpPr>
        <p:spPr/>
        <p:txBody>
          <a:bodyPr/>
          <a:lstStyle/>
          <a:p>
            <a:fld id="{71807C5B-BEBE-4DBF-87C6-429A0748C00D}" type="slidenum">
              <a:rPr lang="en-US" smtClean="0"/>
              <a:t>12</a:t>
            </a:fld>
            <a:endParaRPr lang="en-US"/>
          </a:p>
        </p:txBody>
      </p:sp>
    </p:spTree>
    <p:extLst>
      <p:ext uri="{BB962C8B-B14F-4D97-AF65-F5344CB8AC3E}">
        <p14:creationId xmlns:p14="http://schemas.microsoft.com/office/powerpoint/2010/main" val="41619471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5664C0-8705-0747-03CB-3099D730A76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7A48E26-5146-4A0B-233A-654344FE2D8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518C6CC-1A30-6C03-7ADE-1EF2C255ABA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0B4F2CA-7C0B-FAD2-C4C7-67ADE27E519E}"/>
              </a:ext>
            </a:extLst>
          </p:cNvPr>
          <p:cNvSpPr>
            <a:spLocks noGrp="1"/>
          </p:cNvSpPr>
          <p:nvPr>
            <p:ph type="sldNum" sz="quarter" idx="5"/>
          </p:nvPr>
        </p:nvSpPr>
        <p:spPr/>
        <p:txBody>
          <a:bodyPr/>
          <a:lstStyle/>
          <a:p>
            <a:fld id="{71807C5B-BEBE-4DBF-87C6-429A0748C00D}" type="slidenum">
              <a:rPr lang="en-US" smtClean="0"/>
              <a:t>13</a:t>
            </a:fld>
            <a:endParaRPr lang="en-US"/>
          </a:p>
        </p:txBody>
      </p:sp>
    </p:spTree>
    <p:extLst>
      <p:ext uri="{BB962C8B-B14F-4D97-AF65-F5344CB8AC3E}">
        <p14:creationId xmlns:p14="http://schemas.microsoft.com/office/powerpoint/2010/main" val="23099517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DB900E-C072-AE5B-9EEA-741FA63F694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B44F18A-008E-8D1D-F603-C86B9987E25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208751C-881F-B255-4CF0-9FC379C1B3C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EFC59AF-F0ED-CAAD-EEFF-65E27F6BE27B}"/>
              </a:ext>
            </a:extLst>
          </p:cNvPr>
          <p:cNvSpPr>
            <a:spLocks noGrp="1"/>
          </p:cNvSpPr>
          <p:nvPr>
            <p:ph type="sldNum" sz="quarter" idx="5"/>
          </p:nvPr>
        </p:nvSpPr>
        <p:spPr/>
        <p:txBody>
          <a:bodyPr/>
          <a:lstStyle/>
          <a:p>
            <a:fld id="{71807C5B-BEBE-4DBF-87C6-429A0748C00D}" type="slidenum">
              <a:rPr lang="en-US" smtClean="0"/>
              <a:t>14</a:t>
            </a:fld>
            <a:endParaRPr lang="en-US"/>
          </a:p>
        </p:txBody>
      </p:sp>
    </p:spTree>
    <p:extLst>
      <p:ext uri="{BB962C8B-B14F-4D97-AF65-F5344CB8AC3E}">
        <p14:creationId xmlns:p14="http://schemas.microsoft.com/office/powerpoint/2010/main" val="13477044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88AB2A-E49F-A95A-96D5-0BD680163BC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536AAB7-1AAA-BC9E-7928-27994726E9D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6AA9E38-720F-09DE-7F44-76AF6334094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08247DC-9538-8196-A78F-EF4F74CF5782}"/>
              </a:ext>
            </a:extLst>
          </p:cNvPr>
          <p:cNvSpPr>
            <a:spLocks noGrp="1"/>
          </p:cNvSpPr>
          <p:nvPr>
            <p:ph type="sldNum" sz="quarter" idx="5"/>
          </p:nvPr>
        </p:nvSpPr>
        <p:spPr/>
        <p:txBody>
          <a:bodyPr/>
          <a:lstStyle/>
          <a:p>
            <a:fld id="{71807C5B-BEBE-4DBF-87C6-429A0748C00D}" type="slidenum">
              <a:rPr lang="en-US" smtClean="0"/>
              <a:t>15</a:t>
            </a:fld>
            <a:endParaRPr lang="en-US"/>
          </a:p>
        </p:txBody>
      </p:sp>
    </p:spTree>
    <p:extLst>
      <p:ext uri="{BB962C8B-B14F-4D97-AF65-F5344CB8AC3E}">
        <p14:creationId xmlns:p14="http://schemas.microsoft.com/office/powerpoint/2010/main" val="10592143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8F3C4B-0B86-867F-825A-7D97A0101CD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077D5E3-162A-E23A-5303-D9B51A5E594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88B29D2-280B-C8E9-9BC4-BB42A06C226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A0AE438-9975-B630-1C36-D4B079CA471D}"/>
              </a:ext>
            </a:extLst>
          </p:cNvPr>
          <p:cNvSpPr>
            <a:spLocks noGrp="1"/>
          </p:cNvSpPr>
          <p:nvPr>
            <p:ph type="sldNum" sz="quarter" idx="5"/>
          </p:nvPr>
        </p:nvSpPr>
        <p:spPr/>
        <p:txBody>
          <a:bodyPr/>
          <a:lstStyle/>
          <a:p>
            <a:fld id="{71807C5B-BEBE-4DBF-87C6-429A0748C00D}" type="slidenum">
              <a:rPr lang="en-US" smtClean="0"/>
              <a:t>3</a:t>
            </a:fld>
            <a:endParaRPr lang="en-US"/>
          </a:p>
        </p:txBody>
      </p:sp>
    </p:spTree>
    <p:extLst>
      <p:ext uri="{BB962C8B-B14F-4D97-AF65-F5344CB8AC3E}">
        <p14:creationId xmlns:p14="http://schemas.microsoft.com/office/powerpoint/2010/main" val="2032084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C8DF4A-1D7C-5064-502F-50780100EFA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B7650BA-4DA6-0152-1058-C3FC8CF218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034E4D1-2268-59E7-05E0-3CB7C63593D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F417892-6A3E-FBB8-C6C0-AF2955CF493C}"/>
              </a:ext>
            </a:extLst>
          </p:cNvPr>
          <p:cNvSpPr>
            <a:spLocks noGrp="1"/>
          </p:cNvSpPr>
          <p:nvPr>
            <p:ph type="sldNum" sz="quarter" idx="5"/>
          </p:nvPr>
        </p:nvSpPr>
        <p:spPr/>
        <p:txBody>
          <a:bodyPr/>
          <a:lstStyle/>
          <a:p>
            <a:fld id="{71807C5B-BEBE-4DBF-87C6-429A0748C00D}" type="slidenum">
              <a:rPr lang="en-US" smtClean="0"/>
              <a:t>4</a:t>
            </a:fld>
            <a:endParaRPr lang="en-US"/>
          </a:p>
        </p:txBody>
      </p:sp>
    </p:spTree>
    <p:extLst>
      <p:ext uri="{BB962C8B-B14F-4D97-AF65-F5344CB8AC3E}">
        <p14:creationId xmlns:p14="http://schemas.microsoft.com/office/powerpoint/2010/main" val="17600937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02D946-36F3-76E4-23D3-34A005A2CED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2E29F39-F079-B411-83BB-97258690346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50450A8-CA8A-5CD0-5B3E-27F6993B679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1F470ED-89DA-23B6-31FB-8E85E57B0617}"/>
              </a:ext>
            </a:extLst>
          </p:cNvPr>
          <p:cNvSpPr>
            <a:spLocks noGrp="1"/>
          </p:cNvSpPr>
          <p:nvPr>
            <p:ph type="sldNum" sz="quarter" idx="5"/>
          </p:nvPr>
        </p:nvSpPr>
        <p:spPr/>
        <p:txBody>
          <a:bodyPr/>
          <a:lstStyle/>
          <a:p>
            <a:fld id="{71807C5B-BEBE-4DBF-87C6-429A0748C00D}" type="slidenum">
              <a:rPr lang="en-US" smtClean="0"/>
              <a:t>5</a:t>
            </a:fld>
            <a:endParaRPr lang="en-US"/>
          </a:p>
        </p:txBody>
      </p:sp>
    </p:spTree>
    <p:extLst>
      <p:ext uri="{BB962C8B-B14F-4D97-AF65-F5344CB8AC3E}">
        <p14:creationId xmlns:p14="http://schemas.microsoft.com/office/powerpoint/2010/main" val="6085495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EACBDA-1CE2-DD41-435D-75F9835959E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FBBA273-9007-5CBF-599B-8AB8DDE7BC1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8CF2A2D-67E8-774A-45F9-97859292DEC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8F49275-37F0-1469-7E62-1990290E68A8}"/>
              </a:ext>
            </a:extLst>
          </p:cNvPr>
          <p:cNvSpPr>
            <a:spLocks noGrp="1"/>
          </p:cNvSpPr>
          <p:nvPr>
            <p:ph type="sldNum" sz="quarter" idx="5"/>
          </p:nvPr>
        </p:nvSpPr>
        <p:spPr/>
        <p:txBody>
          <a:bodyPr/>
          <a:lstStyle/>
          <a:p>
            <a:fld id="{71807C5B-BEBE-4DBF-87C6-429A0748C00D}" type="slidenum">
              <a:rPr lang="en-US" smtClean="0"/>
              <a:t>6</a:t>
            </a:fld>
            <a:endParaRPr lang="en-US"/>
          </a:p>
        </p:txBody>
      </p:sp>
    </p:spTree>
    <p:extLst>
      <p:ext uri="{BB962C8B-B14F-4D97-AF65-F5344CB8AC3E}">
        <p14:creationId xmlns:p14="http://schemas.microsoft.com/office/powerpoint/2010/main" val="38344367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C90EC2-B1A1-14AC-C64F-88C03054660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8A654C8-B757-226A-EDA5-12FC7FC781A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C4809A-9834-4310-CC00-94F61B1A0E3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7378DA6-1E8F-4F98-8230-980831F86125}"/>
              </a:ext>
            </a:extLst>
          </p:cNvPr>
          <p:cNvSpPr>
            <a:spLocks noGrp="1"/>
          </p:cNvSpPr>
          <p:nvPr>
            <p:ph type="sldNum" sz="quarter" idx="5"/>
          </p:nvPr>
        </p:nvSpPr>
        <p:spPr/>
        <p:txBody>
          <a:bodyPr/>
          <a:lstStyle/>
          <a:p>
            <a:fld id="{71807C5B-BEBE-4DBF-87C6-429A0748C00D}" type="slidenum">
              <a:rPr lang="en-US" smtClean="0"/>
              <a:t>7</a:t>
            </a:fld>
            <a:endParaRPr lang="en-US"/>
          </a:p>
        </p:txBody>
      </p:sp>
    </p:spTree>
    <p:extLst>
      <p:ext uri="{BB962C8B-B14F-4D97-AF65-F5344CB8AC3E}">
        <p14:creationId xmlns:p14="http://schemas.microsoft.com/office/powerpoint/2010/main" val="33882485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9F61C-C052-4EEE-028A-C00315D2E88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65CA951-D8FC-ABCF-0D9C-28D09DF0A5F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D2EBF01-D915-641D-770C-7C22EF8DC21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BF4FCB1-81ED-ADE9-EC05-B3513E69F40A}"/>
              </a:ext>
            </a:extLst>
          </p:cNvPr>
          <p:cNvSpPr>
            <a:spLocks noGrp="1"/>
          </p:cNvSpPr>
          <p:nvPr>
            <p:ph type="sldNum" sz="quarter" idx="5"/>
          </p:nvPr>
        </p:nvSpPr>
        <p:spPr/>
        <p:txBody>
          <a:bodyPr/>
          <a:lstStyle/>
          <a:p>
            <a:fld id="{71807C5B-BEBE-4DBF-87C6-429A0748C00D}" type="slidenum">
              <a:rPr lang="en-US" smtClean="0"/>
              <a:t>8</a:t>
            </a:fld>
            <a:endParaRPr lang="en-US"/>
          </a:p>
        </p:txBody>
      </p:sp>
    </p:spTree>
    <p:extLst>
      <p:ext uri="{BB962C8B-B14F-4D97-AF65-F5344CB8AC3E}">
        <p14:creationId xmlns:p14="http://schemas.microsoft.com/office/powerpoint/2010/main" val="14093084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BBE264-AD75-8066-59AD-125D63C3789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F4FFC0C-B608-DEE8-B143-C03AB844019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960A96F-3248-8B1C-EE19-A967FBB43AC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C6CFE86-5743-DEEA-9E9B-6A153976FABD}"/>
              </a:ext>
            </a:extLst>
          </p:cNvPr>
          <p:cNvSpPr>
            <a:spLocks noGrp="1"/>
          </p:cNvSpPr>
          <p:nvPr>
            <p:ph type="sldNum" sz="quarter" idx="5"/>
          </p:nvPr>
        </p:nvSpPr>
        <p:spPr/>
        <p:txBody>
          <a:bodyPr/>
          <a:lstStyle/>
          <a:p>
            <a:fld id="{71807C5B-BEBE-4DBF-87C6-429A0748C00D}" type="slidenum">
              <a:rPr lang="en-US" smtClean="0"/>
              <a:t>9</a:t>
            </a:fld>
            <a:endParaRPr lang="en-US"/>
          </a:p>
        </p:txBody>
      </p:sp>
    </p:spTree>
    <p:extLst>
      <p:ext uri="{BB962C8B-B14F-4D97-AF65-F5344CB8AC3E}">
        <p14:creationId xmlns:p14="http://schemas.microsoft.com/office/powerpoint/2010/main" val="144941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C360E3-E442-14C6-36BA-28619B8EC48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8242F79-72FD-9038-8032-BBFCA34F282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B5DC9EA-D81E-D269-1B9A-D68CE101FAF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746FFBD-01DF-521C-710A-49CF63566392}"/>
              </a:ext>
            </a:extLst>
          </p:cNvPr>
          <p:cNvSpPr>
            <a:spLocks noGrp="1"/>
          </p:cNvSpPr>
          <p:nvPr>
            <p:ph type="sldNum" sz="quarter" idx="5"/>
          </p:nvPr>
        </p:nvSpPr>
        <p:spPr/>
        <p:txBody>
          <a:bodyPr/>
          <a:lstStyle/>
          <a:p>
            <a:fld id="{71807C5B-BEBE-4DBF-87C6-429A0748C00D}" type="slidenum">
              <a:rPr lang="en-US" smtClean="0"/>
              <a:t>10</a:t>
            </a:fld>
            <a:endParaRPr lang="en-US"/>
          </a:p>
        </p:txBody>
      </p:sp>
    </p:spTree>
    <p:extLst>
      <p:ext uri="{BB962C8B-B14F-4D97-AF65-F5344CB8AC3E}">
        <p14:creationId xmlns:p14="http://schemas.microsoft.com/office/powerpoint/2010/main" val="23962314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7"/>
            <a:ext cx="9144000" cy="1655763"/>
          </a:xfrm>
        </p:spPr>
        <p:txBody>
          <a:bodyPr/>
          <a:lstStyle>
            <a:lvl1pPr marL="0" indent="0" algn="ctr">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16C66A6-9752-48D0-834D-026AED7CDC2D}" type="datetime1">
              <a:rPr lang="en-US" smtClean="0"/>
              <a:t>4/13/2025</a:t>
            </a:fld>
            <a:endParaRPr lang="en-US"/>
          </a:p>
        </p:txBody>
      </p:sp>
      <p:sp>
        <p:nvSpPr>
          <p:cNvPr id="5" name="Footer Placeholder 4"/>
          <p:cNvSpPr>
            <a:spLocks noGrp="1"/>
          </p:cNvSpPr>
          <p:nvPr>
            <p:ph type="ftr" sz="quarter" idx="11"/>
          </p:nvPr>
        </p:nvSpPr>
        <p:spPr/>
        <p:txBody>
          <a:bodyPr/>
          <a:lstStyle/>
          <a:p>
            <a:r>
              <a:rPr lang="en-US"/>
              <a:t>Charles Fanning</a:t>
            </a:r>
          </a:p>
        </p:txBody>
      </p:sp>
      <p:sp>
        <p:nvSpPr>
          <p:cNvPr id="6" name="Slide Number Placeholder 5"/>
          <p:cNvSpPr>
            <a:spLocks noGrp="1"/>
          </p:cNvSpPr>
          <p:nvPr>
            <p:ph type="sldNum" sz="quarter" idx="12"/>
          </p:nvPr>
        </p:nvSpPr>
        <p:spPr/>
        <p:txBody>
          <a:bodyPr/>
          <a:lstStyle/>
          <a:p>
            <a:fld id="{CE2B59AD-E8EA-4281-9C8A-FBA2A8947BF8}" type="slidenum">
              <a:rPr lang="en-US" smtClean="0"/>
              <a:t>‹#›</a:t>
            </a:fld>
            <a:endParaRPr lang="en-US"/>
          </a:p>
        </p:txBody>
      </p:sp>
    </p:spTree>
    <p:extLst>
      <p:ext uri="{BB962C8B-B14F-4D97-AF65-F5344CB8AC3E}">
        <p14:creationId xmlns:p14="http://schemas.microsoft.com/office/powerpoint/2010/main" val="2300249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6"/>
            <a:ext cx="6172200" cy="4873625"/>
          </a:xfrm>
        </p:spPr>
        <p:txBody>
          <a:bodyPr anchor="t"/>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1"/>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5EEDB9E-B48C-4BD6-93C4-8EBB0BCC2E7F}" type="datetime1">
              <a:rPr lang="en-US" smtClean="0"/>
              <a:t>4/13/2025</a:t>
            </a:fld>
            <a:endParaRPr lang="en-US"/>
          </a:p>
        </p:txBody>
      </p:sp>
      <p:sp>
        <p:nvSpPr>
          <p:cNvPr id="6" name="Footer Placeholder 5"/>
          <p:cNvSpPr>
            <a:spLocks noGrp="1"/>
          </p:cNvSpPr>
          <p:nvPr>
            <p:ph type="ftr" sz="quarter" idx="11"/>
          </p:nvPr>
        </p:nvSpPr>
        <p:spPr/>
        <p:txBody>
          <a:bodyPr/>
          <a:lstStyle/>
          <a:p>
            <a:r>
              <a:rPr lang="en-US"/>
              <a:t>Charles Fanning</a:t>
            </a:r>
          </a:p>
        </p:txBody>
      </p:sp>
      <p:sp>
        <p:nvSpPr>
          <p:cNvPr id="7" name="Slide Number Placeholder 6"/>
          <p:cNvSpPr>
            <a:spLocks noGrp="1"/>
          </p:cNvSpPr>
          <p:nvPr>
            <p:ph type="sldNum" sz="quarter" idx="12"/>
          </p:nvPr>
        </p:nvSpPr>
        <p:spPr/>
        <p:txBody>
          <a:bodyPr/>
          <a:lstStyle/>
          <a:p>
            <a:fld id="{CE2B59AD-E8EA-4281-9C8A-FBA2A8947BF8}" type="slidenum">
              <a:rPr lang="en-US" smtClean="0"/>
              <a:t>‹#›</a:t>
            </a:fld>
            <a:endParaRPr lang="en-US"/>
          </a:p>
        </p:txBody>
      </p:sp>
    </p:spTree>
    <p:extLst>
      <p:ext uri="{BB962C8B-B14F-4D97-AF65-F5344CB8AC3E}">
        <p14:creationId xmlns:p14="http://schemas.microsoft.com/office/powerpoint/2010/main" val="25943763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1CF6105-10E9-46E2-8823-62C904F608E5}" type="datetime1">
              <a:rPr lang="en-US" smtClean="0"/>
              <a:t>4/13/2025</a:t>
            </a:fld>
            <a:endParaRPr lang="en-US"/>
          </a:p>
        </p:txBody>
      </p:sp>
      <p:sp>
        <p:nvSpPr>
          <p:cNvPr id="5" name="Footer Placeholder 4"/>
          <p:cNvSpPr>
            <a:spLocks noGrp="1"/>
          </p:cNvSpPr>
          <p:nvPr>
            <p:ph type="ftr" sz="quarter" idx="11"/>
          </p:nvPr>
        </p:nvSpPr>
        <p:spPr/>
        <p:txBody>
          <a:bodyPr/>
          <a:lstStyle/>
          <a:p>
            <a:r>
              <a:rPr lang="en-US"/>
              <a:t>Charles Fanning</a:t>
            </a:r>
          </a:p>
        </p:txBody>
      </p:sp>
      <p:sp>
        <p:nvSpPr>
          <p:cNvPr id="6" name="Slide Number Placeholder 5"/>
          <p:cNvSpPr>
            <a:spLocks noGrp="1"/>
          </p:cNvSpPr>
          <p:nvPr>
            <p:ph type="sldNum" sz="quarter" idx="12"/>
          </p:nvPr>
        </p:nvSpPr>
        <p:spPr/>
        <p:txBody>
          <a:bodyPr/>
          <a:lstStyle/>
          <a:p>
            <a:fld id="{CE2B59AD-E8EA-4281-9C8A-FBA2A8947BF8}" type="slidenum">
              <a:rPr lang="en-US" smtClean="0"/>
              <a:t>‹#›</a:t>
            </a:fld>
            <a:endParaRPr lang="en-US"/>
          </a:p>
        </p:txBody>
      </p:sp>
    </p:spTree>
    <p:extLst>
      <p:ext uri="{BB962C8B-B14F-4D97-AF65-F5344CB8AC3E}">
        <p14:creationId xmlns:p14="http://schemas.microsoft.com/office/powerpoint/2010/main" val="225965374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6"/>
            <a:ext cx="2628900" cy="5811839"/>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1" y="365126"/>
            <a:ext cx="7734300" cy="581183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F798D22-ACC1-4370-8B86-E5D98D3A400D}" type="datetime1">
              <a:rPr lang="en-US" smtClean="0"/>
              <a:t>4/13/2025</a:t>
            </a:fld>
            <a:endParaRPr lang="en-US"/>
          </a:p>
        </p:txBody>
      </p:sp>
      <p:sp>
        <p:nvSpPr>
          <p:cNvPr id="5" name="Footer Placeholder 4"/>
          <p:cNvSpPr>
            <a:spLocks noGrp="1"/>
          </p:cNvSpPr>
          <p:nvPr>
            <p:ph type="ftr" sz="quarter" idx="11"/>
          </p:nvPr>
        </p:nvSpPr>
        <p:spPr/>
        <p:txBody>
          <a:bodyPr/>
          <a:lstStyle/>
          <a:p>
            <a:r>
              <a:rPr lang="en-US"/>
              <a:t>Charles Fanning</a:t>
            </a:r>
          </a:p>
        </p:txBody>
      </p:sp>
      <p:sp>
        <p:nvSpPr>
          <p:cNvPr id="6" name="Slide Number Placeholder 5"/>
          <p:cNvSpPr>
            <a:spLocks noGrp="1"/>
          </p:cNvSpPr>
          <p:nvPr>
            <p:ph type="sldNum" sz="quarter" idx="12"/>
          </p:nvPr>
        </p:nvSpPr>
        <p:spPr/>
        <p:txBody>
          <a:bodyPr/>
          <a:lstStyle/>
          <a:p>
            <a:fld id="{CE2B59AD-E8EA-4281-9C8A-FBA2A8947BF8}" type="slidenum">
              <a:rPr lang="en-US" smtClean="0"/>
              <a:t>‹#›</a:t>
            </a:fld>
            <a:endParaRPr lang="en-US"/>
          </a:p>
        </p:txBody>
      </p:sp>
    </p:spTree>
    <p:extLst>
      <p:ext uri="{BB962C8B-B14F-4D97-AF65-F5344CB8AC3E}">
        <p14:creationId xmlns:p14="http://schemas.microsoft.com/office/powerpoint/2010/main" val="22112511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16B3B3-CCBF-4468-818B-4E33C0E0589A}" type="datetime1">
              <a:rPr lang="en-US" smtClean="0"/>
              <a:t>4/13/2025</a:t>
            </a:fld>
            <a:endParaRPr lang="en-US"/>
          </a:p>
        </p:txBody>
      </p:sp>
      <p:sp>
        <p:nvSpPr>
          <p:cNvPr id="5" name="Footer Placeholder 4"/>
          <p:cNvSpPr>
            <a:spLocks noGrp="1"/>
          </p:cNvSpPr>
          <p:nvPr>
            <p:ph type="ftr" sz="quarter" idx="11"/>
          </p:nvPr>
        </p:nvSpPr>
        <p:spPr/>
        <p:txBody>
          <a:bodyPr/>
          <a:lstStyle/>
          <a:p>
            <a:r>
              <a:rPr lang="en-US"/>
              <a:t>Charles Fanning</a:t>
            </a:r>
          </a:p>
        </p:txBody>
      </p:sp>
      <p:sp>
        <p:nvSpPr>
          <p:cNvPr id="6" name="Slide Number Placeholder 5"/>
          <p:cNvSpPr>
            <a:spLocks noGrp="1"/>
          </p:cNvSpPr>
          <p:nvPr>
            <p:ph type="sldNum" sz="quarter" idx="12"/>
          </p:nvPr>
        </p:nvSpPr>
        <p:spPr/>
        <p:txBody>
          <a:bodyPr/>
          <a:lstStyle/>
          <a:p>
            <a:fld id="{CE2B59AD-E8EA-4281-9C8A-FBA2A8947BF8}" type="slidenum">
              <a:rPr lang="en-US" smtClean="0"/>
              <a:t>‹#›</a:t>
            </a:fld>
            <a:endParaRPr lang="en-US"/>
          </a:p>
        </p:txBody>
      </p:sp>
    </p:spTree>
    <p:extLst>
      <p:ext uri="{BB962C8B-B14F-4D97-AF65-F5344CB8AC3E}">
        <p14:creationId xmlns:p14="http://schemas.microsoft.com/office/powerpoint/2010/main" val="30673328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1" y="4589464"/>
            <a:ext cx="10515600" cy="1500187"/>
          </a:xfrm>
        </p:spPr>
        <p:txBody>
          <a:bodyPr/>
          <a:lstStyle>
            <a:lvl1pPr marL="0" indent="0">
              <a:buNone/>
              <a:defRPr sz="2400">
                <a:solidFill>
                  <a:schemeClr val="tx1">
                    <a:tint val="75000"/>
                  </a:schemeClr>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43C7388-4D4D-4941-86C1-55871F5FB083}" type="datetime1">
              <a:rPr lang="en-US" smtClean="0"/>
              <a:t>4/13/2025</a:t>
            </a:fld>
            <a:endParaRPr lang="en-US"/>
          </a:p>
        </p:txBody>
      </p:sp>
      <p:sp>
        <p:nvSpPr>
          <p:cNvPr id="5" name="Footer Placeholder 4"/>
          <p:cNvSpPr>
            <a:spLocks noGrp="1"/>
          </p:cNvSpPr>
          <p:nvPr>
            <p:ph type="ftr" sz="quarter" idx="11"/>
          </p:nvPr>
        </p:nvSpPr>
        <p:spPr/>
        <p:txBody>
          <a:bodyPr/>
          <a:lstStyle/>
          <a:p>
            <a:r>
              <a:rPr lang="en-US"/>
              <a:t>Charles Fanning</a:t>
            </a:r>
          </a:p>
        </p:txBody>
      </p:sp>
      <p:sp>
        <p:nvSpPr>
          <p:cNvPr id="6" name="Slide Number Placeholder 5"/>
          <p:cNvSpPr>
            <a:spLocks noGrp="1"/>
          </p:cNvSpPr>
          <p:nvPr>
            <p:ph type="sldNum" sz="quarter" idx="12"/>
          </p:nvPr>
        </p:nvSpPr>
        <p:spPr/>
        <p:txBody>
          <a:bodyPr/>
          <a:lstStyle/>
          <a:p>
            <a:fld id="{CE2B59AD-E8EA-4281-9C8A-FBA2A8947BF8}" type="slidenum">
              <a:rPr lang="en-US" smtClean="0"/>
              <a:t>‹#›</a:t>
            </a:fld>
            <a:endParaRPr lang="en-US"/>
          </a:p>
        </p:txBody>
      </p:sp>
    </p:spTree>
    <p:extLst>
      <p:ext uri="{BB962C8B-B14F-4D97-AF65-F5344CB8AC3E}">
        <p14:creationId xmlns:p14="http://schemas.microsoft.com/office/powerpoint/2010/main" val="1620661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C352CC1-6602-443C-ABD6-83D03F1ABBD1}" type="datetime1">
              <a:rPr lang="en-US" smtClean="0"/>
              <a:t>4/13/2025</a:t>
            </a:fld>
            <a:endParaRPr lang="en-US"/>
          </a:p>
        </p:txBody>
      </p:sp>
      <p:sp>
        <p:nvSpPr>
          <p:cNvPr id="6" name="Footer Placeholder 5"/>
          <p:cNvSpPr>
            <a:spLocks noGrp="1"/>
          </p:cNvSpPr>
          <p:nvPr>
            <p:ph type="ftr" sz="quarter" idx="11"/>
          </p:nvPr>
        </p:nvSpPr>
        <p:spPr/>
        <p:txBody>
          <a:bodyPr/>
          <a:lstStyle/>
          <a:p>
            <a:r>
              <a:rPr lang="en-US"/>
              <a:t>Charles Fanning</a:t>
            </a:r>
          </a:p>
        </p:txBody>
      </p:sp>
      <p:sp>
        <p:nvSpPr>
          <p:cNvPr id="7" name="Slide Number Placeholder 6"/>
          <p:cNvSpPr>
            <a:spLocks noGrp="1"/>
          </p:cNvSpPr>
          <p:nvPr>
            <p:ph type="sldNum" sz="quarter" idx="12"/>
          </p:nvPr>
        </p:nvSpPr>
        <p:spPr/>
        <p:txBody>
          <a:bodyPr/>
          <a:lstStyle/>
          <a:p>
            <a:fld id="{CE2B59AD-E8EA-4281-9C8A-FBA2A8947BF8}" type="slidenum">
              <a:rPr lang="en-US" smtClean="0"/>
              <a:t>‹#›</a:t>
            </a:fld>
            <a:endParaRPr lang="en-US"/>
          </a:p>
        </p:txBody>
      </p:sp>
    </p:spTree>
    <p:extLst>
      <p:ext uri="{BB962C8B-B14F-4D97-AF65-F5344CB8AC3E}">
        <p14:creationId xmlns:p14="http://schemas.microsoft.com/office/powerpoint/2010/main" val="26266906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1"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E55DDAC-53C8-4EA0-BBB8-92626246FAC0}" type="datetime1">
              <a:rPr lang="en-US" smtClean="0"/>
              <a:t>4/13/2025</a:t>
            </a:fld>
            <a:endParaRPr lang="en-US"/>
          </a:p>
        </p:txBody>
      </p:sp>
      <p:sp>
        <p:nvSpPr>
          <p:cNvPr id="8" name="Footer Placeholder 7"/>
          <p:cNvSpPr>
            <a:spLocks noGrp="1"/>
          </p:cNvSpPr>
          <p:nvPr>
            <p:ph type="ftr" sz="quarter" idx="11"/>
          </p:nvPr>
        </p:nvSpPr>
        <p:spPr/>
        <p:txBody>
          <a:bodyPr/>
          <a:lstStyle/>
          <a:p>
            <a:r>
              <a:rPr lang="en-US"/>
              <a:t>Charles Fanning</a:t>
            </a:r>
          </a:p>
        </p:txBody>
      </p:sp>
      <p:sp>
        <p:nvSpPr>
          <p:cNvPr id="9" name="Slide Number Placeholder 8"/>
          <p:cNvSpPr>
            <a:spLocks noGrp="1"/>
          </p:cNvSpPr>
          <p:nvPr>
            <p:ph type="sldNum" sz="quarter" idx="12"/>
          </p:nvPr>
        </p:nvSpPr>
        <p:spPr/>
        <p:txBody>
          <a:bodyPr/>
          <a:lstStyle/>
          <a:p>
            <a:fld id="{CE2B59AD-E8EA-4281-9C8A-FBA2A8947BF8}" type="slidenum">
              <a:rPr lang="en-US" smtClean="0"/>
              <a:t>‹#›</a:t>
            </a:fld>
            <a:endParaRPr lang="en-US"/>
          </a:p>
        </p:txBody>
      </p:sp>
    </p:spTree>
    <p:extLst>
      <p:ext uri="{BB962C8B-B14F-4D97-AF65-F5344CB8AC3E}">
        <p14:creationId xmlns:p14="http://schemas.microsoft.com/office/powerpoint/2010/main" val="7149822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8D3653D-6C27-4A4C-A748-467A3C48D6D7}" type="datetime1">
              <a:rPr lang="en-US" smtClean="0"/>
              <a:t>4/13/2025</a:t>
            </a:fld>
            <a:endParaRPr lang="en-US"/>
          </a:p>
        </p:txBody>
      </p:sp>
      <p:sp>
        <p:nvSpPr>
          <p:cNvPr id="4" name="Footer Placeholder 3"/>
          <p:cNvSpPr>
            <a:spLocks noGrp="1"/>
          </p:cNvSpPr>
          <p:nvPr>
            <p:ph type="ftr" sz="quarter" idx="11"/>
          </p:nvPr>
        </p:nvSpPr>
        <p:spPr/>
        <p:txBody>
          <a:bodyPr/>
          <a:lstStyle/>
          <a:p>
            <a:r>
              <a:rPr lang="en-US"/>
              <a:t>Charles Fanning</a:t>
            </a:r>
          </a:p>
        </p:txBody>
      </p:sp>
      <p:sp>
        <p:nvSpPr>
          <p:cNvPr id="5" name="Slide Number Placeholder 4"/>
          <p:cNvSpPr>
            <a:spLocks noGrp="1"/>
          </p:cNvSpPr>
          <p:nvPr>
            <p:ph type="sldNum" sz="quarter" idx="12"/>
          </p:nvPr>
        </p:nvSpPr>
        <p:spPr/>
        <p:txBody>
          <a:bodyPr/>
          <a:lstStyle/>
          <a:p>
            <a:fld id="{CE2B59AD-E8EA-4281-9C8A-FBA2A8947BF8}" type="slidenum">
              <a:rPr lang="en-US" smtClean="0"/>
              <a:t>‹#›</a:t>
            </a:fld>
            <a:endParaRPr lang="en-US"/>
          </a:p>
        </p:txBody>
      </p:sp>
    </p:spTree>
    <p:extLst>
      <p:ext uri="{BB962C8B-B14F-4D97-AF65-F5344CB8AC3E}">
        <p14:creationId xmlns:p14="http://schemas.microsoft.com/office/powerpoint/2010/main" val="29323487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CE5922F-F13B-484C-9159-B6B2FE0EA5B1}" type="datetime1">
              <a:rPr lang="en-US" smtClean="0"/>
              <a:t>4/13/2025</a:t>
            </a:fld>
            <a:endParaRPr lang="en-US"/>
          </a:p>
        </p:txBody>
      </p:sp>
      <p:sp>
        <p:nvSpPr>
          <p:cNvPr id="3" name="Footer Placeholder 2"/>
          <p:cNvSpPr>
            <a:spLocks noGrp="1"/>
          </p:cNvSpPr>
          <p:nvPr>
            <p:ph type="ftr" sz="quarter" idx="11"/>
          </p:nvPr>
        </p:nvSpPr>
        <p:spPr/>
        <p:txBody>
          <a:bodyPr/>
          <a:lstStyle/>
          <a:p>
            <a:r>
              <a:rPr lang="en-US"/>
              <a:t>Charles Fanning</a:t>
            </a:r>
          </a:p>
        </p:txBody>
      </p:sp>
      <p:sp>
        <p:nvSpPr>
          <p:cNvPr id="4" name="Slide Number Placeholder 3"/>
          <p:cNvSpPr>
            <a:spLocks noGrp="1"/>
          </p:cNvSpPr>
          <p:nvPr>
            <p:ph type="sldNum" sz="quarter" idx="12"/>
          </p:nvPr>
        </p:nvSpPr>
        <p:spPr/>
        <p:txBody>
          <a:bodyPr/>
          <a:lstStyle/>
          <a:p>
            <a:fld id="{CE2B59AD-E8EA-4281-9C8A-FBA2A8947BF8}" type="slidenum">
              <a:rPr lang="en-US" smtClean="0"/>
              <a:t>‹#›</a:t>
            </a:fld>
            <a:endParaRPr lang="en-US"/>
          </a:p>
        </p:txBody>
      </p:sp>
    </p:spTree>
    <p:extLst>
      <p:ext uri="{BB962C8B-B14F-4D97-AF65-F5344CB8AC3E}">
        <p14:creationId xmlns:p14="http://schemas.microsoft.com/office/powerpoint/2010/main" val="27085906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0DD6047-4DD8-467B-8E16-524E838A9BA2}" type="datetime1">
              <a:rPr lang="en-US" smtClean="0"/>
              <a:t>4/13/2025</a:t>
            </a:fld>
            <a:endParaRPr lang="en-US"/>
          </a:p>
        </p:txBody>
      </p:sp>
      <p:sp>
        <p:nvSpPr>
          <p:cNvPr id="3" name="Footer Placeholder 2"/>
          <p:cNvSpPr>
            <a:spLocks noGrp="1"/>
          </p:cNvSpPr>
          <p:nvPr>
            <p:ph type="ftr" sz="quarter" idx="11"/>
          </p:nvPr>
        </p:nvSpPr>
        <p:spPr/>
        <p:txBody>
          <a:bodyPr/>
          <a:lstStyle/>
          <a:p>
            <a:r>
              <a:rPr lang="en-US"/>
              <a:t>Charles Fanning</a:t>
            </a:r>
          </a:p>
        </p:txBody>
      </p:sp>
      <p:sp>
        <p:nvSpPr>
          <p:cNvPr id="4" name="Slide Number Placeholder 3"/>
          <p:cNvSpPr>
            <a:spLocks noGrp="1"/>
          </p:cNvSpPr>
          <p:nvPr>
            <p:ph type="sldNum" sz="quarter" idx="12"/>
          </p:nvPr>
        </p:nvSpPr>
        <p:spPr/>
        <p:txBody>
          <a:bodyPr/>
          <a:lstStyle/>
          <a:p>
            <a:fld id="{CE2B59AD-E8EA-4281-9C8A-FBA2A8947BF8}" type="slidenum">
              <a:rPr lang="en-US" smtClean="0"/>
              <a:t>‹#›</a:t>
            </a:fld>
            <a:endParaRPr lang="en-US"/>
          </a:p>
        </p:txBody>
      </p:sp>
    </p:spTree>
    <p:extLst>
      <p:ext uri="{BB962C8B-B14F-4D97-AF65-F5344CB8AC3E}">
        <p14:creationId xmlns:p14="http://schemas.microsoft.com/office/powerpoint/2010/main" val="9347501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1"/>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194B0B4-E2DC-4376-8E43-F31952D3CFAC}" type="datetime1">
              <a:rPr lang="en-US" smtClean="0"/>
              <a:t>4/13/2025</a:t>
            </a:fld>
            <a:endParaRPr lang="en-US"/>
          </a:p>
        </p:txBody>
      </p:sp>
      <p:sp>
        <p:nvSpPr>
          <p:cNvPr id="6" name="Footer Placeholder 5"/>
          <p:cNvSpPr>
            <a:spLocks noGrp="1"/>
          </p:cNvSpPr>
          <p:nvPr>
            <p:ph type="ftr" sz="quarter" idx="11"/>
          </p:nvPr>
        </p:nvSpPr>
        <p:spPr/>
        <p:txBody>
          <a:bodyPr/>
          <a:lstStyle/>
          <a:p>
            <a:r>
              <a:rPr lang="en-US"/>
              <a:t>Charles Fanning</a:t>
            </a:r>
          </a:p>
        </p:txBody>
      </p:sp>
      <p:sp>
        <p:nvSpPr>
          <p:cNvPr id="7" name="Slide Number Placeholder 6"/>
          <p:cNvSpPr>
            <a:spLocks noGrp="1"/>
          </p:cNvSpPr>
          <p:nvPr>
            <p:ph type="sldNum" sz="quarter" idx="12"/>
          </p:nvPr>
        </p:nvSpPr>
        <p:spPr/>
        <p:txBody>
          <a:bodyPr/>
          <a:lstStyle/>
          <a:p>
            <a:fld id="{CE2B59AD-E8EA-4281-9C8A-FBA2A8947BF8}" type="slidenum">
              <a:rPr lang="en-US" smtClean="0"/>
              <a:t>‹#›</a:t>
            </a:fld>
            <a:endParaRPr lang="en-US"/>
          </a:p>
        </p:txBody>
      </p:sp>
    </p:spTree>
    <p:extLst>
      <p:ext uri="{BB962C8B-B14F-4D97-AF65-F5344CB8AC3E}">
        <p14:creationId xmlns:p14="http://schemas.microsoft.com/office/powerpoint/2010/main" val="13240696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581749"/>
            <a:ext cx="2743200" cy="190447"/>
          </a:xfrm>
          <a:prstGeom prst="rect">
            <a:avLst/>
          </a:prstGeom>
        </p:spPr>
        <p:txBody>
          <a:bodyPr vert="horz" lIns="91440" tIns="45720" rIns="91440" bIns="45720" rtlCol="0" anchor="ctr"/>
          <a:lstStyle>
            <a:lvl1pPr algn="l">
              <a:defRPr sz="1067">
                <a:solidFill>
                  <a:schemeClr val="tx1">
                    <a:tint val="75000"/>
                  </a:schemeClr>
                </a:solidFill>
              </a:defRPr>
            </a:lvl1pPr>
          </a:lstStyle>
          <a:p>
            <a:fld id="{FFFD10F2-6467-4576-B1DF-36D2AFCC65D9}" type="datetime1">
              <a:rPr lang="en-US" smtClean="0"/>
              <a:t>4/13/2025</a:t>
            </a:fld>
            <a:endParaRPr lang="en-US"/>
          </a:p>
        </p:txBody>
      </p:sp>
      <p:sp>
        <p:nvSpPr>
          <p:cNvPr id="5" name="Footer Placeholder 4"/>
          <p:cNvSpPr>
            <a:spLocks noGrp="1"/>
          </p:cNvSpPr>
          <p:nvPr>
            <p:ph type="ftr" sz="quarter" idx="3"/>
          </p:nvPr>
        </p:nvSpPr>
        <p:spPr>
          <a:xfrm>
            <a:off x="4038600" y="6581749"/>
            <a:ext cx="4114800" cy="190447"/>
          </a:xfrm>
          <a:prstGeom prst="rect">
            <a:avLst/>
          </a:prstGeom>
        </p:spPr>
        <p:txBody>
          <a:bodyPr vert="horz" lIns="91440" tIns="45720" rIns="91440" bIns="45720" rtlCol="0" anchor="ctr"/>
          <a:lstStyle>
            <a:lvl1pPr algn="ctr">
              <a:defRPr sz="1067">
                <a:solidFill>
                  <a:schemeClr val="tx1">
                    <a:tint val="75000"/>
                  </a:schemeClr>
                </a:solidFill>
              </a:defRPr>
            </a:lvl1pPr>
          </a:lstStyle>
          <a:p>
            <a:r>
              <a:rPr lang="en-US"/>
              <a:t>Charles Fanning</a:t>
            </a:r>
          </a:p>
        </p:txBody>
      </p:sp>
      <p:sp>
        <p:nvSpPr>
          <p:cNvPr id="6" name="Slide Number Placeholder 5"/>
          <p:cNvSpPr>
            <a:spLocks noGrp="1"/>
          </p:cNvSpPr>
          <p:nvPr>
            <p:ph type="sldNum" sz="quarter" idx="4"/>
          </p:nvPr>
        </p:nvSpPr>
        <p:spPr>
          <a:xfrm>
            <a:off x="8610600" y="6581749"/>
            <a:ext cx="2743200" cy="190447"/>
          </a:xfrm>
          <a:prstGeom prst="rect">
            <a:avLst/>
          </a:prstGeom>
        </p:spPr>
        <p:txBody>
          <a:bodyPr vert="horz" lIns="91440" tIns="45720" rIns="91440" bIns="45720" rtlCol="0" anchor="ctr"/>
          <a:lstStyle>
            <a:lvl1pPr algn="r">
              <a:defRPr sz="1067">
                <a:solidFill>
                  <a:schemeClr val="tx1">
                    <a:tint val="75000"/>
                  </a:schemeClr>
                </a:solidFill>
              </a:defRPr>
            </a:lvl1pPr>
          </a:lstStyle>
          <a:p>
            <a:fld id="{CE2B59AD-E8EA-4281-9C8A-FBA2A8947BF8}" type="slidenum">
              <a:rPr lang="en-US" smtClean="0"/>
              <a:t>‹#›</a:t>
            </a:fld>
            <a:endParaRPr lang="en-US"/>
          </a:p>
        </p:txBody>
      </p:sp>
    </p:spTree>
    <p:extLst>
      <p:ext uri="{BB962C8B-B14F-4D97-AF65-F5344CB8AC3E}">
        <p14:creationId xmlns:p14="http://schemas.microsoft.com/office/powerpoint/2010/main" val="98693513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hf hdr="0"/>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hyperlink" Target="https://www.semanticscholar.org/reader/5694e46284460a648fe29117cbc55f6c9be3fa3c" TargetMode="External"/><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hyperlink" Target="https://arxiv.org/pdf/1703.01365" TargetMode="External"/><Relationship Id="rId2" Type="http://schemas.openxmlformats.org/officeDocument/2006/relationships/notesSlide" Target="../notesSlides/notesSlide11.xml"/><Relationship Id="rId1" Type="http://schemas.openxmlformats.org/officeDocument/2006/relationships/slideLayout" Target="../slideLayouts/slideLayout4.xml"/><Relationship Id="rId5" Type="http://schemas.openxmlformats.org/officeDocument/2006/relationships/image" Target="../media/image17.pn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728FA7-4131-91C6-C6B4-921A31657472}"/>
              </a:ext>
            </a:extLst>
          </p:cNvPr>
          <p:cNvSpPr>
            <a:spLocks noGrp="1"/>
          </p:cNvSpPr>
          <p:nvPr>
            <p:ph type="ctrTitle"/>
          </p:nvPr>
        </p:nvSpPr>
        <p:spPr/>
        <p:txBody>
          <a:bodyPr/>
          <a:lstStyle/>
          <a:p>
            <a:r>
              <a:rPr lang="en-US" dirty="0">
                <a:latin typeface="Times New Roman" panose="02020603050405020304" pitchFamily="18" charset="0"/>
                <a:cs typeface="Times New Roman" panose="02020603050405020304" pitchFamily="18" charset="0"/>
              </a:rPr>
              <a:t>SHAP-Explainable image-to-Topology Regression</a:t>
            </a:r>
          </a:p>
        </p:txBody>
      </p:sp>
      <p:sp>
        <p:nvSpPr>
          <p:cNvPr id="3" name="Subtitle 2">
            <a:extLst>
              <a:ext uri="{FF2B5EF4-FFF2-40B4-BE49-F238E27FC236}">
                <a16:creationId xmlns:a16="http://schemas.microsoft.com/office/drawing/2014/main" id="{14E45928-666D-D276-E51E-FA551A6E117E}"/>
              </a:ext>
            </a:extLst>
          </p:cNvPr>
          <p:cNvSpPr>
            <a:spLocks noGrp="1"/>
          </p:cNvSpPr>
          <p:nvPr>
            <p:ph type="subTitle" idx="1"/>
          </p:nvPr>
        </p:nvSpPr>
        <p:spPr/>
        <p:txBody>
          <a:bodyPr/>
          <a:lstStyle/>
          <a:p>
            <a:r>
              <a:rPr lang="en-US" dirty="0">
                <a:latin typeface="Times New Roman" panose="02020603050405020304" pitchFamily="18" charset="0"/>
                <a:cs typeface="Times New Roman" panose="02020603050405020304" pitchFamily="18" charset="0"/>
              </a:rPr>
              <a:t>Charles Fanning</a:t>
            </a:r>
          </a:p>
        </p:txBody>
      </p:sp>
    </p:spTree>
    <p:extLst>
      <p:ext uri="{BB962C8B-B14F-4D97-AF65-F5344CB8AC3E}">
        <p14:creationId xmlns:p14="http://schemas.microsoft.com/office/powerpoint/2010/main" val="5901505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1B1BB3-0BBB-2CE2-CC81-0F26E963BB4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EF1B569-09D6-2FAD-08B7-32701F6A3AEC}"/>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Persistence Landscapes</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AE938A07-22E3-DC6F-BBDA-002FF4C1623E}"/>
                  </a:ext>
                </a:extLst>
              </p:cNvPr>
              <p:cNvSpPr>
                <a:spLocks noGrp="1"/>
              </p:cNvSpPr>
              <p:nvPr>
                <p:ph sz="half" idx="2"/>
              </p:nvPr>
            </p:nvSpPr>
            <p:spPr/>
            <p:txBody>
              <a:bodyPr>
                <a:normAutofit/>
              </a:bodyPr>
              <a:lstStyle/>
              <a:p>
                <a:r>
                  <a:rPr lang="en-US" sz="2400" dirty="0">
                    <a:latin typeface="Times New Roman" panose="02020603050405020304" pitchFamily="18" charset="0"/>
                    <a:cs typeface="Times New Roman" panose="02020603050405020304" pitchFamily="18" charset="0"/>
                  </a:rPr>
                  <a:t>We vectorize the persistence diagrams computed across the entire dataset into persistence landscapes:</a:t>
                </a:r>
              </a:p>
              <a:p>
                <a:r>
                  <a:rPr lang="en-US" sz="2400" dirty="0">
                    <a:latin typeface="Times New Roman" panose="02020603050405020304" pitchFamily="18" charset="0"/>
                    <a:cs typeface="Times New Roman" panose="02020603050405020304" pitchFamily="18" charset="0"/>
                  </a:rPr>
                  <a:t>Given the persistence diagram </a:t>
                </a:r>
                <a14:m>
                  <m:oMath xmlns:m="http://schemas.openxmlformats.org/officeDocument/2006/math">
                    <m:sSubSup>
                      <m:sSubSupPr>
                        <m:ctrlPr>
                          <a:rPr lang="en-US" sz="2400" i="1" smtClean="0">
                            <a:latin typeface="Cambria Math" panose="02040503050406030204" pitchFamily="18" charset="0"/>
                            <a:cs typeface="Times New Roman" panose="02020603050405020304" pitchFamily="18" charset="0"/>
                          </a:rPr>
                        </m:ctrlPr>
                      </m:sSubSupPr>
                      <m:e>
                        <m:r>
                          <m:rPr>
                            <m:sty m:val="p"/>
                          </m:rPr>
                          <a:rPr lang="en-US" sz="2400">
                            <a:latin typeface="Cambria Math" panose="02040503050406030204" pitchFamily="18" charset="0"/>
                            <a:cs typeface="Times New Roman" panose="02020603050405020304" pitchFamily="18" charset="0"/>
                          </a:rPr>
                          <m:t>D</m:t>
                        </m:r>
                        <m:r>
                          <a:rPr lang="en-US" sz="2400">
                            <a:latin typeface="Cambria Math" panose="02040503050406030204" pitchFamily="18" charset="0"/>
                            <a:cs typeface="Times New Roman" panose="02020603050405020304" pitchFamily="18" charset="0"/>
                          </a:rPr>
                          <m:t>=</m:t>
                        </m:r>
                        <m:r>
                          <a:rPr lang="en-US" sz="2400" i="1">
                            <a:latin typeface="Cambria Math" panose="02040503050406030204" pitchFamily="18" charset="0"/>
                            <a:cs typeface="Times New Roman" panose="02020603050405020304" pitchFamily="18" charset="0"/>
                          </a:rPr>
                          <m:t>{</m:t>
                        </m:r>
                        <m:d>
                          <m:dPr>
                            <m:ctrlPr>
                              <a:rPr lang="en-US" sz="2400" i="1">
                                <a:latin typeface="Cambria Math" panose="02040503050406030204" pitchFamily="18" charset="0"/>
                                <a:cs typeface="Times New Roman" panose="02020603050405020304" pitchFamily="18" charset="0"/>
                              </a:rPr>
                            </m:ctrlPr>
                          </m:dPr>
                          <m:e>
                            <m:sSub>
                              <m:sSubPr>
                                <m:ctrlPr>
                                  <a:rPr lang="en-US" sz="2400" i="1">
                                    <a:latin typeface="Cambria Math" panose="02040503050406030204" pitchFamily="18" charset="0"/>
                                    <a:cs typeface="Times New Roman" panose="02020603050405020304" pitchFamily="18" charset="0"/>
                                  </a:rPr>
                                </m:ctrlPr>
                              </m:sSubPr>
                              <m:e>
                                <m:r>
                                  <a:rPr lang="en-US" sz="2400" i="1">
                                    <a:latin typeface="Cambria Math" panose="02040503050406030204" pitchFamily="18" charset="0"/>
                                    <a:cs typeface="Times New Roman" panose="02020603050405020304" pitchFamily="18" charset="0"/>
                                  </a:rPr>
                                  <m:t>𝑏</m:t>
                                </m:r>
                              </m:e>
                              <m:sub>
                                <m:r>
                                  <a:rPr lang="en-US" sz="2400" i="1">
                                    <a:latin typeface="Cambria Math" panose="02040503050406030204" pitchFamily="18" charset="0"/>
                                    <a:cs typeface="Times New Roman" panose="02020603050405020304" pitchFamily="18" charset="0"/>
                                  </a:rPr>
                                  <m:t>𝑖</m:t>
                                </m:r>
                              </m:sub>
                            </m:sSub>
                            <m:r>
                              <a:rPr lang="en-US" sz="2400" i="1">
                                <a:latin typeface="Cambria Math" panose="02040503050406030204" pitchFamily="18" charset="0"/>
                                <a:cs typeface="Times New Roman" panose="02020603050405020304" pitchFamily="18" charset="0"/>
                              </a:rPr>
                              <m:t>,</m:t>
                            </m:r>
                            <m:sSub>
                              <m:sSubPr>
                                <m:ctrlPr>
                                  <a:rPr lang="en-US" sz="2400" i="1">
                                    <a:latin typeface="Cambria Math" panose="02040503050406030204" pitchFamily="18" charset="0"/>
                                    <a:cs typeface="Times New Roman" panose="02020603050405020304" pitchFamily="18" charset="0"/>
                                  </a:rPr>
                                </m:ctrlPr>
                              </m:sSubPr>
                              <m:e>
                                <m:r>
                                  <a:rPr lang="en-US" sz="2400" i="1">
                                    <a:latin typeface="Cambria Math" panose="02040503050406030204" pitchFamily="18" charset="0"/>
                                    <a:cs typeface="Times New Roman" panose="02020603050405020304" pitchFamily="18" charset="0"/>
                                  </a:rPr>
                                  <m:t>𝑑</m:t>
                                </m:r>
                              </m:e>
                              <m:sub>
                                <m:r>
                                  <a:rPr lang="en-US" sz="2400" i="1">
                                    <a:latin typeface="Cambria Math" panose="02040503050406030204" pitchFamily="18" charset="0"/>
                                    <a:cs typeface="Times New Roman" panose="02020603050405020304" pitchFamily="18" charset="0"/>
                                  </a:rPr>
                                  <m:t>𝑖</m:t>
                                </m:r>
                              </m:sub>
                            </m:sSub>
                          </m:e>
                        </m:d>
                        <m:r>
                          <a:rPr lang="en-US" sz="2400" i="1">
                            <a:latin typeface="Cambria Math" panose="02040503050406030204" pitchFamily="18" charset="0"/>
                            <a:cs typeface="Times New Roman" panose="02020603050405020304" pitchFamily="18" charset="0"/>
                          </a:rPr>
                          <m:t>}</m:t>
                        </m:r>
                      </m:e>
                      <m:sub>
                        <m:r>
                          <a:rPr lang="en-US" sz="2400" b="0" i="1" smtClean="0">
                            <a:latin typeface="Cambria Math" panose="02040503050406030204" pitchFamily="18" charset="0"/>
                            <a:cs typeface="Times New Roman" panose="02020603050405020304" pitchFamily="18" charset="0"/>
                          </a:rPr>
                          <m:t>𝑖</m:t>
                        </m:r>
                        <m:r>
                          <a:rPr lang="en-US" sz="2400" b="0" i="1" smtClean="0">
                            <a:latin typeface="Cambria Math" panose="02040503050406030204" pitchFamily="18" charset="0"/>
                            <a:cs typeface="Times New Roman" panose="02020603050405020304" pitchFamily="18" charset="0"/>
                          </a:rPr>
                          <m:t>=1</m:t>
                        </m:r>
                      </m:sub>
                      <m:sup>
                        <m:r>
                          <a:rPr lang="en-US" sz="2400" b="0" i="1" smtClean="0">
                            <a:latin typeface="Cambria Math" panose="02040503050406030204" pitchFamily="18" charset="0"/>
                            <a:cs typeface="Times New Roman" panose="02020603050405020304" pitchFamily="18" charset="0"/>
                          </a:rPr>
                          <m:t>𝑛</m:t>
                        </m:r>
                      </m:sup>
                    </m:sSubSup>
                  </m:oMath>
                </a14:m>
                <a:r>
                  <a:rPr lang="en-US" sz="2400" dirty="0">
                    <a:latin typeface="Times New Roman" panose="02020603050405020304" pitchFamily="18" charset="0"/>
                    <a:cs typeface="Times New Roman" panose="02020603050405020304" pitchFamily="18" charset="0"/>
                  </a:rPr>
                  <a:t>, the first persistence landscape is given by:</a:t>
                </a:r>
              </a:p>
              <a:p>
                <a:pPr marL="0" indent="0">
                  <a:buNone/>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cs typeface="Times New Roman" panose="02020603050405020304" pitchFamily="18" charset="0"/>
                            </a:rPr>
                          </m:ctrlPr>
                        </m:sSubPr>
                        <m:e>
                          <m:r>
                            <a:rPr lang="en-US" sz="2400" i="1" smtClean="0">
                              <a:latin typeface="Cambria Math" panose="02040503050406030204" pitchFamily="18" charset="0"/>
                              <a:ea typeface="Cambria Math" panose="02040503050406030204" pitchFamily="18" charset="0"/>
                              <a:cs typeface="Times New Roman" panose="02020603050405020304" pitchFamily="18" charset="0"/>
                            </a:rPr>
                            <m:t>𝜆</m:t>
                          </m:r>
                        </m:e>
                        <m:sub>
                          <m:d>
                            <m:dPr>
                              <m:ctrlPr>
                                <a:rPr lang="en-US" sz="2400" i="1" smtClean="0">
                                  <a:latin typeface="Cambria Math" panose="02040503050406030204" pitchFamily="18" charset="0"/>
                                  <a:cs typeface="Times New Roman" panose="02020603050405020304" pitchFamily="18" charset="0"/>
                                </a:rPr>
                              </m:ctrlPr>
                            </m:dPr>
                            <m:e>
                              <m:sSub>
                                <m:sSubPr>
                                  <m:ctrlPr>
                                    <a:rPr lang="en-US" sz="240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𝑏</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𝑑</m:t>
                                  </m:r>
                                </m:e>
                                <m:sub>
                                  <m:r>
                                    <a:rPr lang="en-US" sz="2400" b="0" i="1" smtClean="0">
                                      <a:latin typeface="Cambria Math" panose="02040503050406030204" pitchFamily="18" charset="0"/>
                                      <a:cs typeface="Times New Roman" panose="02020603050405020304" pitchFamily="18" charset="0"/>
                                    </a:rPr>
                                    <m:t>𝑖</m:t>
                                  </m:r>
                                </m:sub>
                              </m:sSub>
                            </m:e>
                          </m:d>
                        </m:sub>
                      </m:sSub>
                      <m:d>
                        <m:dPr>
                          <m:ctrlPr>
                            <a:rPr lang="en-US" sz="2400" b="0" i="1" smtClean="0">
                              <a:latin typeface="Cambria Math" panose="02040503050406030204" pitchFamily="18" charset="0"/>
                              <a:cs typeface="Times New Roman" panose="02020603050405020304" pitchFamily="18" charset="0"/>
                            </a:rPr>
                          </m:ctrlPr>
                        </m:dPr>
                        <m:e>
                          <m:r>
                            <a:rPr lang="en-US" sz="2400" b="0" i="1" smtClean="0">
                              <a:latin typeface="Cambria Math" panose="02040503050406030204" pitchFamily="18" charset="0"/>
                              <a:cs typeface="Times New Roman" panose="02020603050405020304" pitchFamily="18" charset="0"/>
                            </a:rPr>
                            <m:t>𝑡</m:t>
                          </m:r>
                        </m:e>
                      </m:d>
                      <m:r>
                        <a:rPr lang="en-US" sz="2400" b="0" i="1" smtClean="0">
                          <a:latin typeface="Cambria Math" panose="02040503050406030204" pitchFamily="18" charset="0"/>
                          <a:cs typeface="Times New Roman" panose="02020603050405020304" pitchFamily="18" charset="0"/>
                        </a:rPr>
                        <m:t>=</m:t>
                      </m:r>
                      <m:func>
                        <m:funcPr>
                          <m:ctrlPr>
                            <a:rPr lang="en-US" sz="2400" b="0" i="1" smtClean="0">
                              <a:latin typeface="Cambria Math" panose="02040503050406030204" pitchFamily="18" charset="0"/>
                              <a:cs typeface="Times New Roman" panose="02020603050405020304" pitchFamily="18" charset="0"/>
                            </a:rPr>
                          </m:ctrlPr>
                        </m:funcPr>
                        <m:fName>
                          <m:r>
                            <m:rPr>
                              <m:sty m:val="p"/>
                            </m:rPr>
                            <a:rPr lang="en-US" sz="2400" b="0" i="0" smtClean="0">
                              <a:latin typeface="Cambria Math" panose="02040503050406030204" pitchFamily="18" charset="0"/>
                              <a:cs typeface="Times New Roman" panose="02020603050405020304" pitchFamily="18" charset="0"/>
                            </a:rPr>
                            <m:t>max</m:t>
                          </m:r>
                        </m:fName>
                        <m:e>
                          <m:d>
                            <m:dPr>
                              <m:ctrlPr>
                                <a:rPr lang="en-US" sz="2400" b="0" i="1" smtClean="0">
                                  <a:latin typeface="Cambria Math" panose="02040503050406030204" pitchFamily="18" charset="0"/>
                                  <a:cs typeface="Times New Roman" panose="02020603050405020304" pitchFamily="18" charset="0"/>
                                </a:rPr>
                              </m:ctrlPr>
                            </m:dPr>
                            <m:e>
                              <m:r>
                                <a:rPr lang="en-US" sz="2400" b="0" i="1" smtClean="0">
                                  <a:latin typeface="Cambria Math" panose="02040503050406030204" pitchFamily="18" charset="0"/>
                                  <a:cs typeface="Times New Roman" panose="02020603050405020304" pitchFamily="18" charset="0"/>
                                </a:rPr>
                                <m:t>0,</m:t>
                              </m:r>
                              <m:func>
                                <m:funcPr>
                                  <m:ctrlPr>
                                    <a:rPr lang="en-US" sz="2400" b="0" i="1" smtClean="0">
                                      <a:latin typeface="Cambria Math" panose="02040503050406030204" pitchFamily="18" charset="0"/>
                                      <a:cs typeface="Times New Roman" panose="02020603050405020304" pitchFamily="18" charset="0"/>
                                    </a:rPr>
                                  </m:ctrlPr>
                                </m:funcPr>
                                <m:fName>
                                  <m:r>
                                    <m:rPr>
                                      <m:sty m:val="p"/>
                                    </m:rPr>
                                    <a:rPr lang="en-US" sz="2400" b="0" i="0" smtClean="0">
                                      <a:latin typeface="Cambria Math" panose="02040503050406030204" pitchFamily="18" charset="0"/>
                                      <a:cs typeface="Times New Roman" panose="02020603050405020304" pitchFamily="18" charset="0"/>
                                    </a:rPr>
                                    <m:t>min</m:t>
                                  </m:r>
                                </m:fName>
                                <m:e>
                                  <m:d>
                                    <m:dPr>
                                      <m:ctrlPr>
                                        <a:rPr lang="en-US" sz="2400" b="0" i="1" smtClean="0">
                                          <a:latin typeface="Cambria Math" panose="02040503050406030204" pitchFamily="18" charset="0"/>
                                          <a:cs typeface="Times New Roman" panose="02020603050405020304" pitchFamily="18" charset="0"/>
                                        </a:rPr>
                                      </m:ctrlPr>
                                    </m:dPr>
                                    <m:e>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𝑏</m:t>
                                          </m:r>
                                        </m:e>
                                        <m:sub>
                                          <m:r>
                                            <a:rPr lang="en-US" sz="2400" b="0" i="1" smtClean="0">
                                              <a:latin typeface="Cambria Math" panose="02040503050406030204" pitchFamily="18" charset="0"/>
                                              <a:cs typeface="Times New Roman" panose="02020603050405020304" pitchFamily="18" charset="0"/>
                                            </a:rPr>
                                            <m:t>𝑖</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𝑑</m:t>
                                          </m:r>
                                        </m:e>
                                        <m:sub>
                                          <m:r>
                                            <a:rPr lang="en-US" sz="2400" b="0" i="1" smtClean="0">
                                              <a:latin typeface="Cambria Math" panose="02040503050406030204" pitchFamily="18" charset="0"/>
                                              <a:cs typeface="Times New Roman" panose="02020603050405020304" pitchFamily="18" charset="0"/>
                                            </a:rPr>
                                            <m:t>𝑖</m:t>
                                          </m:r>
                                        </m:sub>
                                      </m:sSub>
                                    </m:e>
                                  </m:d>
                                </m:e>
                              </m:func>
                            </m:e>
                          </m:d>
                        </m:e>
                      </m:func>
                    </m:oMath>
                  </m:oMathPara>
                </a14:m>
                <a:endParaRPr lang="en-US" sz="2400" dirty="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Now our topological features can be represented as a vector and used as input for a deep learning model.</a:t>
                </a:r>
              </a:p>
            </p:txBody>
          </p:sp>
        </mc:Choice>
        <mc:Fallback xmlns="">
          <p:sp>
            <p:nvSpPr>
              <p:cNvPr id="4" name="Content Placeholder 3">
                <a:extLst>
                  <a:ext uri="{FF2B5EF4-FFF2-40B4-BE49-F238E27FC236}">
                    <a16:creationId xmlns:a16="http://schemas.microsoft.com/office/drawing/2014/main" id="{AE938A07-22E3-DC6F-BBDA-002FF4C1623E}"/>
                  </a:ext>
                </a:extLst>
              </p:cNvPr>
              <p:cNvSpPr>
                <a:spLocks noGrp="1" noRot="1" noChangeAspect="1" noMove="1" noResize="1" noEditPoints="1" noAdjustHandles="1" noChangeArrowheads="1" noChangeShapeType="1" noTextEdit="1"/>
              </p:cNvSpPr>
              <p:nvPr>
                <p:ph sz="half" idx="2"/>
              </p:nvPr>
            </p:nvSpPr>
            <p:spPr>
              <a:blipFill>
                <a:blip r:embed="rId3"/>
                <a:stretch>
                  <a:fillRect l="-1647" t="-1961" r="-2353"/>
                </a:stretch>
              </a:blipFill>
            </p:spPr>
            <p:txBody>
              <a:bodyPr/>
              <a:lstStyle/>
              <a:p>
                <a:r>
                  <a:rPr lang="en-US">
                    <a:noFill/>
                  </a:rPr>
                  <a:t> </a:t>
                </a:r>
              </a:p>
            </p:txBody>
          </p:sp>
        </mc:Fallback>
      </mc:AlternateContent>
      <p:pic>
        <p:nvPicPr>
          <p:cNvPr id="5" name="Picture 18">
            <a:extLst>
              <a:ext uri="{FF2B5EF4-FFF2-40B4-BE49-F238E27FC236}">
                <a16:creationId xmlns:a16="http://schemas.microsoft.com/office/drawing/2014/main" id="{4AC78476-C04E-41C2-9457-E5A5C93CA52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1825624"/>
            <a:ext cx="5181600" cy="3180373"/>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5067CA7F-E9AA-F03A-AF2D-0E1DA27DAB4A}"/>
              </a:ext>
            </a:extLst>
          </p:cNvPr>
          <p:cNvSpPr txBox="1"/>
          <p:nvPr/>
        </p:nvSpPr>
        <p:spPr>
          <a:xfrm>
            <a:off x="838200" y="5005997"/>
            <a:ext cx="5181600" cy="738664"/>
          </a:xfrm>
          <a:prstGeom prst="rect">
            <a:avLst/>
          </a:prstGeom>
          <a:noFill/>
        </p:spPr>
        <p:txBody>
          <a:bodyPr wrap="square">
            <a:spAutoFit/>
          </a:bodyPr>
          <a:lstStyle/>
          <a:p>
            <a:pPr algn="l"/>
            <a:r>
              <a:rPr lang="en-US" sz="1400" b="1" dirty="0">
                <a:latin typeface="Times New Roman" panose="02020603050405020304" pitchFamily="18" charset="0"/>
                <a:cs typeface="Times New Roman" panose="02020603050405020304" pitchFamily="18" charset="0"/>
              </a:rPr>
              <a:t>Figure 10.</a:t>
            </a:r>
            <a:r>
              <a:rPr lang="en-US" sz="1400" dirty="0">
                <a:latin typeface="Times New Roman" panose="02020603050405020304" pitchFamily="18" charset="0"/>
                <a:cs typeface="Times New Roman" panose="02020603050405020304" pitchFamily="18" charset="0"/>
              </a:rPr>
              <a:t> </a:t>
            </a:r>
            <a:r>
              <a:rPr lang="en-US" sz="1400" b="0" i="1" dirty="0">
                <a:latin typeface="Times New Roman" panose="02020603050405020304" pitchFamily="18" charset="0"/>
                <a:cs typeface="Times New Roman" panose="02020603050405020304" pitchFamily="18" charset="0"/>
              </a:rPr>
              <a:t>Persistence landscapes for representative images from each class in the Intel Scene Classification dataset. Each plot shows the first three landscape functions.</a:t>
            </a:r>
          </a:p>
        </p:txBody>
      </p:sp>
      <p:sp>
        <p:nvSpPr>
          <p:cNvPr id="9" name="Date Placeholder 8">
            <a:extLst>
              <a:ext uri="{FF2B5EF4-FFF2-40B4-BE49-F238E27FC236}">
                <a16:creationId xmlns:a16="http://schemas.microsoft.com/office/drawing/2014/main" id="{3A17BDDE-F6EC-B1FB-733A-1FFC430C1BAD}"/>
              </a:ext>
            </a:extLst>
          </p:cNvPr>
          <p:cNvSpPr>
            <a:spLocks noGrp="1"/>
          </p:cNvSpPr>
          <p:nvPr>
            <p:ph type="dt" sz="half" idx="10"/>
          </p:nvPr>
        </p:nvSpPr>
        <p:spPr/>
        <p:txBody>
          <a:bodyPr/>
          <a:lstStyle/>
          <a:p>
            <a:fld id="{9B51B3C7-2480-4278-8061-3D043F5F7E7B}" type="datetime1">
              <a:rPr lang="en-US" smtClean="0"/>
              <a:t>4/13/2025</a:t>
            </a:fld>
            <a:endParaRPr lang="en-US"/>
          </a:p>
        </p:txBody>
      </p:sp>
      <p:sp>
        <p:nvSpPr>
          <p:cNvPr id="10" name="Footer Placeholder 9">
            <a:extLst>
              <a:ext uri="{FF2B5EF4-FFF2-40B4-BE49-F238E27FC236}">
                <a16:creationId xmlns:a16="http://schemas.microsoft.com/office/drawing/2014/main" id="{47CE9ACE-E488-6C1E-CE65-B4C5B038F6B6}"/>
              </a:ext>
            </a:extLst>
          </p:cNvPr>
          <p:cNvSpPr>
            <a:spLocks noGrp="1"/>
          </p:cNvSpPr>
          <p:nvPr>
            <p:ph type="ftr" sz="quarter" idx="11"/>
          </p:nvPr>
        </p:nvSpPr>
        <p:spPr/>
        <p:txBody>
          <a:bodyPr/>
          <a:lstStyle/>
          <a:p>
            <a:r>
              <a:rPr lang="en-US"/>
              <a:t>Charles Fanning</a:t>
            </a:r>
          </a:p>
        </p:txBody>
      </p:sp>
      <p:sp>
        <p:nvSpPr>
          <p:cNvPr id="11" name="Slide Number Placeholder 10">
            <a:extLst>
              <a:ext uri="{FF2B5EF4-FFF2-40B4-BE49-F238E27FC236}">
                <a16:creationId xmlns:a16="http://schemas.microsoft.com/office/drawing/2014/main" id="{60385530-5567-D720-5FFE-4AB822C2AC5D}"/>
              </a:ext>
            </a:extLst>
          </p:cNvPr>
          <p:cNvSpPr>
            <a:spLocks noGrp="1"/>
          </p:cNvSpPr>
          <p:nvPr>
            <p:ph type="sldNum" sz="quarter" idx="12"/>
          </p:nvPr>
        </p:nvSpPr>
        <p:spPr/>
        <p:txBody>
          <a:bodyPr/>
          <a:lstStyle/>
          <a:p>
            <a:fld id="{CE2B59AD-E8EA-4281-9C8A-FBA2A8947BF8}" type="slidenum">
              <a:rPr lang="en-US" smtClean="0"/>
              <a:t>10</a:t>
            </a:fld>
            <a:r>
              <a:rPr lang="en-US" dirty="0"/>
              <a:t> of 16</a:t>
            </a:r>
          </a:p>
        </p:txBody>
      </p:sp>
    </p:spTree>
    <p:extLst>
      <p:ext uri="{BB962C8B-B14F-4D97-AF65-F5344CB8AC3E}">
        <p14:creationId xmlns:p14="http://schemas.microsoft.com/office/powerpoint/2010/main" val="23348161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9D1F2A-4EFC-951E-727D-842B1B64264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750E1DB-3373-26B3-3C51-CF0B02002241}"/>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Image-to-Topology Regression</a:t>
            </a:r>
          </a:p>
        </p:txBody>
      </p:sp>
      <p:sp>
        <p:nvSpPr>
          <p:cNvPr id="4" name="Content Placeholder 3">
            <a:extLst>
              <a:ext uri="{FF2B5EF4-FFF2-40B4-BE49-F238E27FC236}">
                <a16:creationId xmlns:a16="http://schemas.microsoft.com/office/drawing/2014/main" id="{2BBD6CF5-EAC6-CA95-0C85-C29AB418BB76}"/>
              </a:ext>
            </a:extLst>
          </p:cNvPr>
          <p:cNvSpPr>
            <a:spLocks noGrp="1"/>
          </p:cNvSpPr>
          <p:nvPr>
            <p:ph sz="half" idx="2"/>
          </p:nvPr>
        </p:nvSpPr>
        <p:spPr/>
        <p:txBody>
          <a:bodyPr>
            <a:normAutofit/>
          </a:bodyPr>
          <a:lstStyle/>
          <a:p>
            <a:r>
              <a:rPr lang="en-US" dirty="0">
                <a:latin typeface="Times New Roman" panose="02020603050405020304" pitchFamily="18" charset="0"/>
                <a:cs typeface="Times New Roman" panose="02020603050405020304" pitchFamily="18" charset="0"/>
              </a:rPr>
              <a:t>We train DenseNet-121 to take images from our training set as input and predict their vectorized persistence landscape.</a:t>
            </a:r>
          </a:p>
          <a:p>
            <a:pPr lvl="1"/>
            <a:r>
              <a:rPr lang="en-US" sz="1400" dirty="0">
                <a:latin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https://www.semanticscholar.org/reader/5694e46284460a648fe29117cbc55f6c9be3fa3c</a:t>
            </a:r>
            <a:endParaRPr lang="en-US" sz="1400"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The predicted landscapes are much smoother than the true landscapes.</a:t>
            </a:r>
          </a:p>
        </p:txBody>
      </p:sp>
      <p:pic>
        <p:nvPicPr>
          <p:cNvPr id="6" name="Picture 20">
            <a:extLst>
              <a:ext uri="{FF2B5EF4-FFF2-40B4-BE49-F238E27FC236}">
                <a16:creationId xmlns:a16="http://schemas.microsoft.com/office/drawing/2014/main" id="{A77BA431-24B5-13E9-D211-C85ACE84B33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1" y="1853800"/>
            <a:ext cx="5181600" cy="229186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F23059CE-A9A6-0FAB-0A23-CEFE9B57456F}"/>
              </a:ext>
            </a:extLst>
          </p:cNvPr>
          <p:cNvSpPr txBox="1"/>
          <p:nvPr/>
        </p:nvSpPr>
        <p:spPr>
          <a:xfrm>
            <a:off x="838200" y="4173837"/>
            <a:ext cx="5181600" cy="1169551"/>
          </a:xfrm>
          <a:prstGeom prst="rect">
            <a:avLst/>
          </a:prstGeom>
          <a:noFill/>
        </p:spPr>
        <p:txBody>
          <a:bodyPr wrap="square">
            <a:spAutoFit/>
          </a:bodyPr>
          <a:lstStyle/>
          <a:p>
            <a:pPr algn="l"/>
            <a:r>
              <a:rPr lang="en-US" sz="1400" b="1" dirty="0">
                <a:latin typeface="Times New Roman" panose="02020603050405020304" pitchFamily="18" charset="0"/>
                <a:cs typeface="Times New Roman" panose="02020603050405020304" pitchFamily="18" charset="0"/>
              </a:rPr>
              <a:t>Figure 11.</a:t>
            </a:r>
            <a:r>
              <a:rPr lang="en-US" sz="1400" dirty="0">
                <a:latin typeface="Times New Roman" panose="02020603050405020304" pitchFamily="18" charset="0"/>
                <a:cs typeface="Times New Roman" panose="02020603050405020304" pitchFamily="18" charset="0"/>
              </a:rPr>
              <a:t> </a:t>
            </a:r>
            <a:r>
              <a:rPr lang="en-US" sz="1400" b="0" i="1" dirty="0">
                <a:latin typeface="Times New Roman" panose="02020603050405020304" pitchFamily="18" charset="0"/>
                <a:cs typeface="Times New Roman" panose="02020603050405020304" pitchFamily="18" charset="0"/>
              </a:rPr>
              <a:t>Predicted vs. true persistence landscapes for representative images from each class in the Intel Scene Classification dataset. Each plot shows the first three landscape functions (red, green, and blue, respectively), with the model’s predicted curves (dotted) compared to the ground truth (solid).</a:t>
            </a:r>
          </a:p>
        </p:txBody>
      </p:sp>
      <p:sp>
        <p:nvSpPr>
          <p:cNvPr id="9" name="Date Placeholder 8">
            <a:extLst>
              <a:ext uri="{FF2B5EF4-FFF2-40B4-BE49-F238E27FC236}">
                <a16:creationId xmlns:a16="http://schemas.microsoft.com/office/drawing/2014/main" id="{83C5339B-DBE5-9118-C134-C452021661FC}"/>
              </a:ext>
            </a:extLst>
          </p:cNvPr>
          <p:cNvSpPr>
            <a:spLocks noGrp="1"/>
          </p:cNvSpPr>
          <p:nvPr>
            <p:ph type="dt" sz="half" idx="10"/>
          </p:nvPr>
        </p:nvSpPr>
        <p:spPr/>
        <p:txBody>
          <a:bodyPr/>
          <a:lstStyle/>
          <a:p>
            <a:fld id="{87FCA4B8-80BE-4468-B630-8802F60CA88F}" type="datetime1">
              <a:rPr lang="en-US" smtClean="0"/>
              <a:t>4/13/2025</a:t>
            </a:fld>
            <a:endParaRPr lang="en-US"/>
          </a:p>
        </p:txBody>
      </p:sp>
      <p:sp>
        <p:nvSpPr>
          <p:cNvPr id="10" name="Footer Placeholder 9">
            <a:extLst>
              <a:ext uri="{FF2B5EF4-FFF2-40B4-BE49-F238E27FC236}">
                <a16:creationId xmlns:a16="http://schemas.microsoft.com/office/drawing/2014/main" id="{AE1F2D2A-96F9-2C5F-DA83-A853876C7533}"/>
              </a:ext>
            </a:extLst>
          </p:cNvPr>
          <p:cNvSpPr>
            <a:spLocks noGrp="1"/>
          </p:cNvSpPr>
          <p:nvPr>
            <p:ph type="ftr" sz="quarter" idx="11"/>
          </p:nvPr>
        </p:nvSpPr>
        <p:spPr/>
        <p:txBody>
          <a:bodyPr/>
          <a:lstStyle/>
          <a:p>
            <a:r>
              <a:rPr lang="en-US"/>
              <a:t>Charles Fanning</a:t>
            </a:r>
          </a:p>
        </p:txBody>
      </p:sp>
      <p:sp>
        <p:nvSpPr>
          <p:cNvPr id="11" name="Slide Number Placeholder 10">
            <a:extLst>
              <a:ext uri="{FF2B5EF4-FFF2-40B4-BE49-F238E27FC236}">
                <a16:creationId xmlns:a16="http://schemas.microsoft.com/office/drawing/2014/main" id="{F70B2985-E4CE-3687-6B0D-A88A224292EF}"/>
              </a:ext>
            </a:extLst>
          </p:cNvPr>
          <p:cNvSpPr>
            <a:spLocks noGrp="1"/>
          </p:cNvSpPr>
          <p:nvPr>
            <p:ph type="sldNum" sz="quarter" idx="12"/>
          </p:nvPr>
        </p:nvSpPr>
        <p:spPr/>
        <p:txBody>
          <a:bodyPr/>
          <a:lstStyle/>
          <a:p>
            <a:fld id="{CE2B59AD-E8EA-4281-9C8A-FBA2A8947BF8}" type="slidenum">
              <a:rPr lang="en-US" smtClean="0"/>
              <a:t>11</a:t>
            </a:fld>
            <a:r>
              <a:rPr lang="en-US" dirty="0"/>
              <a:t> of 16</a:t>
            </a:r>
          </a:p>
        </p:txBody>
      </p:sp>
    </p:spTree>
    <p:extLst>
      <p:ext uri="{BB962C8B-B14F-4D97-AF65-F5344CB8AC3E}">
        <p14:creationId xmlns:p14="http://schemas.microsoft.com/office/powerpoint/2010/main" val="29686869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CBD5D9-F3BB-E3D4-FBDF-D90A6CCD04F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64278D4-9140-4328-E407-7F3881C04DF6}"/>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SHAP Values</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EDAA7464-9505-91FC-B4BE-9E365A307C91}"/>
                  </a:ext>
                </a:extLst>
              </p:cNvPr>
              <p:cNvSpPr>
                <a:spLocks noGrp="1"/>
              </p:cNvSpPr>
              <p:nvPr>
                <p:ph sz="half" idx="2"/>
              </p:nvPr>
            </p:nvSpPr>
            <p:spPr/>
            <p:txBody>
              <a:bodyPr>
                <a:normAutofit/>
              </a:bodyPr>
              <a:lstStyle/>
              <a:p>
                <a:r>
                  <a:rPr lang="en-US" dirty="0">
                    <a:latin typeface="Times New Roman" panose="02020603050405020304" pitchFamily="18" charset="0"/>
                    <a:cs typeface="Times New Roman" panose="02020603050405020304" pitchFamily="18" charset="0"/>
                  </a:rPr>
                  <a:t>Method for computing feature importance:</a:t>
                </a:r>
              </a:p>
              <a:p>
                <a:pPr marL="0" indent="0" algn="ctr">
                  <a:buNone/>
                </a:pPr>
                <a14:m>
                  <m:oMath xmlns:m="http://schemas.openxmlformats.org/officeDocument/2006/math">
                    <m:sSub>
                      <m:sSubPr>
                        <m:ctrlPr>
                          <a:rPr lang="en-US" sz="1800" i="1" smtClean="0">
                            <a:latin typeface="Cambria Math" panose="02040503050406030204" pitchFamily="18" charset="0"/>
                            <a:cs typeface="Times New Roman" panose="02020603050405020304" pitchFamily="18" charset="0"/>
                          </a:rPr>
                        </m:ctrlPr>
                      </m:sSubPr>
                      <m:e>
                        <m:r>
                          <a:rPr lang="en-US" sz="1800" i="1" smtClean="0">
                            <a:latin typeface="Cambria Math" panose="02040503050406030204" pitchFamily="18" charset="0"/>
                            <a:ea typeface="Cambria Math" panose="02040503050406030204" pitchFamily="18" charset="0"/>
                            <a:cs typeface="Times New Roman" panose="02020603050405020304" pitchFamily="18" charset="0"/>
                          </a:rPr>
                          <m:t>𝜙</m:t>
                        </m:r>
                      </m:e>
                      <m:sub>
                        <m:r>
                          <a:rPr lang="en-US" sz="1800" b="0" i="1" smtClean="0">
                            <a:latin typeface="Cambria Math" panose="02040503050406030204" pitchFamily="18" charset="0"/>
                            <a:cs typeface="Times New Roman" panose="02020603050405020304" pitchFamily="18" charset="0"/>
                          </a:rPr>
                          <m:t>𝑖</m:t>
                        </m:r>
                      </m:sub>
                    </m:sSub>
                    <m:r>
                      <a:rPr lang="en-US" sz="1800" b="0" i="1" smtClean="0">
                        <a:latin typeface="Cambria Math" panose="02040503050406030204" pitchFamily="18" charset="0"/>
                        <a:cs typeface="Times New Roman" panose="02020603050405020304" pitchFamily="18" charset="0"/>
                      </a:rPr>
                      <m:t>=</m:t>
                    </m:r>
                    <m:nary>
                      <m:naryPr>
                        <m:chr m:val="∑"/>
                        <m:supHide m:val="on"/>
                        <m:ctrlPr>
                          <a:rPr lang="en-US" sz="1800" b="0" i="1" smtClean="0">
                            <a:latin typeface="Cambria Math" panose="02040503050406030204" pitchFamily="18" charset="0"/>
                            <a:cs typeface="Times New Roman" panose="02020603050405020304" pitchFamily="18" charset="0"/>
                          </a:rPr>
                        </m:ctrlPr>
                      </m:naryPr>
                      <m:sub>
                        <m:r>
                          <m:rPr>
                            <m:brk m:alnAt="7"/>
                          </m:rPr>
                          <a:rPr lang="en-US" sz="1800" b="0" i="1" smtClean="0">
                            <a:latin typeface="Cambria Math" panose="02040503050406030204" pitchFamily="18" charset="0"/>
                            <a:cs typeface="Times New Roman" panose="02020603050405020304" pitchFamily="18" charset="0"/>
                          </a:rPr>
                          <m:t>𝑆</m:t>
                        </m:r>
                        <m:r>
                          <a:rPr lang="en-US" sz="1800" b="0" i="1" smtClean="0">
                            <a:latin typeface="Cambria Math" panose="02040503050406030204" pitchFamily="18" charset="0"/>
                            <a:ea typeface="Cambria Math" panose="02040503050406030204" pitchFamily="18" charset="0"/>
                            <a:cs typeface="Times New Roman" panose="02020603050405020304" pitchFamily="18" charset="0"/>
                          </a:rPr>
                          <m:t>⊆</m:t>
                        </m:r>
                        <m:r>
                          <a:rPr lang="en-US" sz="1800" b="0" i="1" smtClean="0">
                            <a:latin typeface="Cambria Math" panose="02040503050406030204" pitchFamily="18" charset="0"/>
                            <a:ea typeface="Cambria Math" panose="02040503050406030204" pitchFamily="18" charset="0"/>
                            <a:cs typeface="Times New Roman" panose="02020603050405020304" pitchFamily="18" charset="0"/>
                          </a:rPr>
                          <m:t>𝐹</m:t>
                        </m:r>
                        <m:r>
                          <m:rPr>
                            <m:lit/>
                            <m:brk m:alnAt="7"/>
                          </m:rPr>
                          <a:rPr lang="en-US" sz="1800" b="0" i="1" smtClean="0">
                            <a:latin typeface="Cambria Math" panose="02040503050406030204" pitchFamily="18" charset="0"/>
                            <a:ea typeface="Cambria Math" panose="02040503050406030204" pitchFamily="18" charset="0"/>
                            <a:cs typeface="Times New Roman" panose="02020603050405020304" pitchFamily="18" charset="0"/>
                          </a:rPr>
                          <m:t>{</m:t>
                        </m:r>
                        <m:r>
                          <m:rPr>
                            <m:brk m:alnAt="7"/>
                          </m:rPr>
                          <a:rPr lang="en-US" sz="1800" b="0" i="1" smtClean="0">
                            <a:latin typeface="Cambria Math" panose="02040503050406030204" pitchFamily="18" charset="0"/>
                            <a:ea typeface="Cambria Math" panose="02040503050406030204" pitchFamily="18" charset="0"/>
                            <a:cs typeface="Times New Roman" panose="02020603050405020304" pitchFamily="18" charset="0"/>
                          </a:rPr>
                          <m:t>𝑖</m:t>
                        </m:r>
                        <m:r>
                          <a:rPr lang="en-US" sz="1800" b="0" i="1" smtClean="0">
                            <a:latin typeface="Cambria Math" panose="02040503050406030204" pitchFamily="18" charset="0"/>
                            <a:ea typeface="Cambria Math" panose="02040503050406030204" pitchFamily="18" charset="0"/>
                            <a:cs typeface="Times New Roman" panose="02020603050405020304" pitchFamily="18" charset="0"/>
                          </a:rPr>
                          <m:t>}</m:t>
                        </m:r>
                      </m:sub>
                      <m:sup/>
                      <m:e>
                        <m:f>
                          <m:fPr>
                            <m:ctrlPr>
                              <a:rPr lang="en-US" sz="1800" b="0" i="1" smtClean="0">
                                <a:latin typeface="Cambria Math" panose="02040503050406030204" pitchFamily="18" charset="0"/>
                                <a:cs typeface="Times New Roman" panose="02020603050405020304" pitchFamily="18" charset="0"/>
                              </a:rPr>
                            </m:ctrlPr>
                          </m:fPr>
                          <m:num>
                            <m:d>
                              <m:dPr>
                                <m:begChr m:val="|"/>
                                <m:endChr m:val="|"/>
                                <m:ctrlPr>
                                  <a:rPr lang="en-US" sz="1800" b="0" i="1" smtClean="0">
                                    <a:latin typeface="Cambria Math" panose="02040503050406030204" pitchFamily="18" charset="0"/>
                                    <a:cs typeface="Times New Roman" panose="02020603050405020304" pitchFamily="18" charset="0"/>
                                  </a:rPr>
                                </m:ctrlPr>
                              </m:dPr>
                              <m:e>
                                <m:r>
                                  <a:rPr lang="en-US" sz="1800" b="0" i="1" smtClean="0">
                                    <a:latin typeface="Cambria Math" panose="02040503050406030204" pitchFamily="18" charset="0"/>
                                    <a:cs typeface="Times New Roman" panose="02020603050405020304" pitchFamily="18" charset="0"/>
                                  </a:rPr>
                                  <m:t>𝑆</m:t>
                                </m:r>
                              </m:e>
                            </m:d>
                            <m:r>
                              <a:rPr lang="en-US" sz="1800" b="0" i="1" smtClean="0">
                                <a:latin typeface="Cambria Math" panose="02040503050406030204" pitchFamily="18" charset="0"/>
                                <a:cs typeface="Times New Roman" panose="02020603050405020304" pitchFamily="18" charset="0"/>
                              </a:rPr>
                              <m:t>!</m:t>
                            </m:r>
                            <m:d>
                              <m:dPr>
                                <m:ctrlPr>
                                  <a:rPr lang="en-US" sz="1800" b="0" i="1" smtClean="0">
                                    <a:latin typeface="Cambria Math" panose="02040503050406030204" pitchFamily="18" charset="0"/>
                                    <a:cs typeface="Times New Roman" panose="02020603050405020304" pitchFamily="18" charset="0"/>
                                  </a:rPr>
                                </m:ctrlPr>
                              </m:dPr>
                              <m:e>
                                <m:d>
                                  <m:dPr>
                                    <m:begChr m:val="|"/>
                                    <m:endChr m:val="|"/>
                                    <m:ctrlPr>
                                      <a:rPr lang="en-US" sz="1800" b="0" i="1" smtClean="0">
                                        <a:latin typeface="Cambria Math" panose="02040503050406030204" pitchFamily="18" charset="0"/>
                                        <a:cs typeface="Times New Roman" panose="02020603050405020304" pitchFamily="18" charset="0"/>
                                      </a:rPr>
                                    </m:ctrlPr>
                                  </m:dPr>
                                  <m:e>
                                    <m:r>
                                      <a:rPr lang="en-US" sz="1800" b="0" i="1" smtClean="0">
                                        <a:latin typeface="Cambria Math" panose="02040503050406030204" pitchFamily="18" charset="0"/>
                                        <a:cs typeface="Times New Roman" panose="02020603050405020304" pitchFamily="18" charset="0"/>
                                      </a:rPr>
                                      <m:t>𝐹</m:t>
                                    </m:r>
                                  </m:e>
                                </m:d>
                                <m:r>
                                  <a:rPr lang="en-US" sz="1800" b="0" i="1" smtClean="0">
                                    <a:latin typeface="Cambria Math" panose="02040503050406030204" pitchFamily="18" charset="0"/>
                                    <a:cs typeface="Times New Roman" panose="02020603050405020304" pitchFamily="18" charset="0"/>
                                  </a:rPr>
                                  <m:t>−</m:t>
                                </m:r>
                                <m:d>
                                  <m:dPr>
                                    <m:begChr m:val="|"/>
                                    <m:endChr m:val="|"/>
                                    <m:ctrlPr>
                                      <a:rPr lang="en-US" sz="1800" b="0" i="1" smtClean="0">
                                        <a:latin typeface="Cambria Math" panose="02040503050406030204" pitchFamily="18" charset="0"/>
                                        <a:cs typeface="Times New Roman" panose="02020603050405020304" pitchFamily="18" charset="0"/>
                                      </a:rPr>
                                    </m:ctrlPr>
                                  </m:dPr>
                                  <m:e>
                                    <m:r>
                                      <a:rPr lang="en-US" sz="1800" b="0" i="1" smtClean="0">
                                        <a:latin typeface="Cambria Math" panose="02040503050406030204" pitchFamily="18" charset="0"/>
                                        <a:cs typeface="Times New Roman" panose="02020603050405020304" pitchFamily="18" charset="0"/>
                                      </a:rPr>
                                      <m:t>𝑆</m:t>
                                    </m:r>
                                  </m:e>
                                </m:d>
                                <m:r>
                                  <a:rPr lang="en-US" sz="1800" b="0" i="1" smtClean="0">
                                    <a:latin typeface="Cambria Math" panose="02040503050406030204" pitchFamily="18" charset="0"/>
                                    <a:cs typeface="Times New Roman" panose="02020603050405020304" pitchFamily="18" charset="0"/>
                                  </a:rPr>
                                  <m:t>−1</m:t>
                                </m:r>
                              </m:e>
                            </m:d>
                            <m:r>
                              <a:rPr lang="en-US" sz="1800" b="0" i="1" smtClean="0">
                                <a:latin typeface="Cambria Math" panose="02040503050406030204" pitchFamily="18" charset="0"/>
                                <a:cs typeface="Times New Roman" panose="02020603050405020304" pitchFamily="18" charset="0"/>
                              </a:rPr>
                              <m:t>!</m:t>
                            </m:r>
                          </m:num>
                          <m:den>
                            <m:d>
                              <m:dPr>
                                <m:begChr m:val="|"/>
                                <m:endChr m:val="|"/>
                                <m:ctrlPr>
                                  <a:rPr lang="en-US" sz="1800" b="0" i="1" smtClean="0">
                                    <a:latin typeface="Cambria Math" panose="02040503050406030204" pitchFamily="18" charset="0"/>
                                    <a:cs typeface="Times New Roman" panose="02020603050405020304" pitchFamily="18" charset="0"/>
                                  </a:rPr>
                                </m:ctrlPr>
                              </m:dPr>
                              <m:e>
                                <m:r>
                                  <a:rPr lang="en-US" sz="1800" b="0" i="1" smtClean="0">
                                    <a:latin typeface="Cambria Math" panose="02040503050406030204" pitchFamily="18" charset="0"/>
                                    <a:cs typeface="Times New Roman" panose="02020603050405020304" pitchFamily="18" charset="0"/>
                                  </a:rPr>
                                  <m:t>𝐹</m:t>
                                </m:r>
                              </m:e>
                            </m:d>
                            <m:r>
                              <a:rPr lang="en-US" sz="1800" b="0" i="1" smtClean="0">
                                <a:latin typeface="Cambria Math" panose="02040503050406030204" pitchFamily="18" charset="0"/>
                                <a:cs typeface="Times New Roman" panose="02020603050405020304" pitchFamily="18" charset="0"/>
                              </a:rPr>
                              <m:t>!</m:t>
                            </m:r>
                          </m:den>
                        </m:f>
                        <m:d>
                          <m:dPr>
                            <m:begChr m:val="["/>
                            <m:endChr m:val="]"/>
                            <m:ctrlPr>
                              <a:rPr lang="en-US" sz="1800" b="0" i="1" smtClean="0">
                                <a:latin typeface="Cambria Math" panose="02040503050406030204" pitchFamily="18" charset="0"/>
                                <a:cs typeface="Times New Roman" panose="02020603050405020304" pitchFamily="18" charset="0"/>
                              </a:rPr>
                            </m:ctrlPr>
                          </m:dPr>
                          <m:e>
                            <m:sSub>
                              <m:sSubPr>
                                <m:ctrlPr>
                                  <a:rPr lang="en-US" sz="1800" b="0" i="1" smtClean="0">
                                    <a:latin typeface="Cambria Math" panose="02040503050406030204" pitchFamily="18" charset="0"/>
                                    <a:cs typeface="Times New Roman" panose="02020603050405020304" pitchFamily="18" charset="0"/>
                                  </a:rPr>
                                </m:ctrlPr>
                              </m:sSubPr>
                              <m:e>
                                <m:r>
                                  <a:rPr lang="en-US" sz="1800" b="0" i="1" smtClean="0">
                                    <a:latin typeface="Cambria Math" panose="02040503050406030204" pitchFamily="18" charset="0"/>
                                    <a:cs typeface="Times New Roman" panose="02020603050405020304" pitchFamily="18" charset="0"/>
                                  </a:rPr>
                                  <m:t>𝑓</m:t>
                                </m:r>
                              </m:e>
                              <m:sub>
                                <m:r>
                                  <a:rPr lang="en-US" sz="1800" b="0" i="1" smtClean="0">
                                    <a:latin typeface="Cambria Math" panose="02040503050406030204" pitchFamily="18" charset="0"/>
                                    <a:cs typeface="Times New Roman" panose="02020603050405020304" pitchFamily="18" charset="0"/>
                                  </a:rPr>
                                  <m:t>𝑆</m:t>
                                </m:r>
                                <m:r>
                                  <a:rPr lang="en-US" sz="1800" b="0" i="1" smtClean="0">
                                    <a:latin typeface="Cambria Math" panose="02040503050406030204" pitchFamily="18" charset="0"/>
                                    <a:ea typeface="Cambria Math" panose="02040503050406030204" pitchFamily="18" charset="0"/>
                                    <a:cs typeface="Times New Roman" panose="02020603050405020304" pitchFamily="18" charset="0"/>
                                  </a:rPr>
                                  <m:t>∪</m:t>
                                </m:r>
                                <m:d>
                                  <m:dPr>
                                    <m:begChr m:val="{"/>
                                    <m:endChr m:val="}"/>
                                    <m:ctrlPr>
                                      <a:rPr lang="en-US" sz="1800" b="0" i="1" smtClean="0">
                                        <a:latin typeface="Cambria Math" panose="02040503050406030204" pitchFamily="18" charset="0"/>
                                        <a:ea typeface="Cambria Math" panose="02040503050406030204" pitchFamily="18" charset="0"/>
                                        <a:cs typeface="Times New Roman" panose="02020603050405020304" pitchFamily="18" charset="0"/>
                                      </a:rPr>
                                    </m:ctrlPr>
                                  </m:dPr>
                                  <m:e>
                                    <m:r>
                                      <a:rPr lang="en-US" sz="1800" b="0" i="1" smtClean="0">
                                        <a:latin typeface="Cambria Math" panose="02040503050406030204" pitchFamily="18" charset="0"/>
                                        <a:ea typeface="Cambria Math" panose="02040503050406030204" pitchFamily="18" charset="0"/>
                                        <a:cs typeface="Times New Roman" panose="02020603050405020304" pitchFamily="18" charset="0"/>
                                      </a:rPr>
                                      <m:t>𝑖</m:t>
                                    </m:r>
                                  </m:e>
                                </m:d>
                              </m:sub>
                            </m:sSub>
                            <m:d>
                              <m:dPr>
                                <m:ctrlPr>
                                  <a:rPr lang="en-US" sz="1800" b="0" i="1" smtClean="0">
                                    <a:latin typeface="Cambria Math" panose="02040503050406030204" pitchFamily="18" charset="0"/>
                                    <a:cs typeface="Times New Roman" panose="02020603050405020304" pitchFamily="18" charset="0"/>
                                  </a:rPr>
                                </m:ctrlPr>
                              </m:dPr>
                              <m:e>
                                <m:r>
                                  <a:rPr lang="en-US" sz="1800" b="0" i="1" smtClean="0">
                                    <a:latin typeface="Cambria Math" panose="02040503050406030204" pitchFamily="18" charset="0"/>
                                    <a:cs typeface="Times New Roman" panose="02020603050405020304" pitchFamily="18" charset="0"/>
                                  </a:rPr>
                                  <m:t>𝑥</m:t>
                                </m:r>
                              </m:e>
                            </m:d>
                            <m:r>
                              <a:rPr lang="en-US" sz="1800" b="0" i="1" smtClean="0">
                                <a:latin typeface="Cambria Math" panose="02040503050406030204" pitchFamily="18" charset="0"/>
                                <a:cs typeface="Times New Roman" panose="02020603050405020304" pitchFamily="18" charset="0"/>
                              </a:rPr>
                              <m:t>−</m:t>
                            </m:r>
                            <m:sSub>
                              <m:sSubPr>
                                <m:ctrlPr>
                                  <a:rPr lang="en-US" sz="1800" i="1">
                                    <a:latin typeface="Cambria Math" panose="02040503050406030204" pitchFamily="18" charset="0"/>
                                    <a:cs typeface="Times New Roman" panose="02020603050405020304" pitchFamily="18" charset="0"/>
                                  </a:rPr>
                                </m:ctrlPr>
                              </m:sSubPr>
                              <m:e>
                                <m:r>
                                  <a:rPr lang="en-US" sz="1800" i="1">
                                    <a:latin typeface="Cambria Math" panose="02040503050406030204" pitchFamily="18" charset="0"/>
                                    <a:cs typeface="Times New Roman" panose="02020603050405020304" pitchFamily="18" charset="0"/>
                                  </a:rPr>
                                  <m:t>𝑓</m:t>
                                </m:r>
                              </m:e>
                              <m:sub>
                                <m:r>
                                  <a:rPr lang="en-US" sz="1800" i="1">
                                    <a:latin typeface="Cambria Math" panose="02040503050406030204" pitchFamily="18" charset="0"/>
                                    <a:cs typeface="Times New Roman" panose="02020603050405020304" pitchFamily="18" charset="0"/>
                                  </a:rPr>
                                  <m:t>𝑆</m:t>
                                </m:r>
                              </m:sub>
                            </m:sSub>
                            <m:d>
                              <m:dPr>
                                <m:ctrlPr>
                                  <a:rPr lang="en-US" sz="1800" i="1">
                                    <a:latin typeface="Cambria Math" panose="02040503050406030204" pitchFamily="18" charset="0"/>
                                    <a:cs typeface="Times New Roman" panose="02020603050405020304" pitchFamily="18" charset="0"/>
                                  </a:rPr>
                                </m:ctrlPr>
                              </m:dPr>
                              <m:e>
                                <m:r>
                                  <a:rPr lang="en-US" sz="1800" i="1">
                                    <a:latin typeface="Cambria Math" panose="02040503050406030204" pitchFamily="18" charset="0"/>
                                    <a:cs typeface="Times New Roman" panose="02020603050405020304" pitchFamily="18" charset="0"/>
                                  </a:rPr>
                                  <m:t>𝑥</m:t>
                                </m:r>
                              </m:e>
                            </m:d>
                          </m:e>
                        </m:d>
                      </m:e>
                    </m:nary>
                  </m:oMath>
                </a14:m>
                <a:r>
                  <a:rPr lang="en-US" dirty="0">
                    <a:latin typeface="Times New Roman" panose="02020603050405020304" pitchFamily="18" charset="0"/>
                    <a:cs typeface="Times New Roman" panose="02020603050405020304" pitchFamily="18" charset="0"/>
                  </a:rPr>
                  <a:t> </a:t>
                </a:r>
              </a:p>
              <a:p>
                <a:pPr marL="0" indent="0">
                  <a:buNone/>
                </a:pPr>
                <a:r>
                  <a:rPr lang="en-US" dirty="0">
                    <a:latin typeface="Times New Roman" panose="02020603050405020304" pitchFamily="18" charset="0"/>
                    <a:cs typeface="Times New Roman" panose="02020603050405020304" pitchFamily="18" charset="0"/>
                  </a:rPr>
                  <a:t>where </a:t>
                </a:r>
                <a14:m>
                  <m:oMath xmlns:m="http://schemas.openxmlformats.org/officeDocument/2006/math">
                    <m:r>
                      <a:rPr lang="en-US" b="0" i="1" smtClean="0">
                        <a:latin typeface="Cambria Math" panose="02040503050406030204" pitchFamily="18" charset="0"/>
                        <a:cs typeface="Times New Roman" panose="02020603050405020304" pitchFamily="18" charset="0"/>
                      </a:rPr>
                      <m:t>𝐹</m:t>
                    </m:r>
                  </m:oMath>
                </a14:m>
                <a:r>
                  <a:rPr lang="en-US" dirty="0">
                    <a:latin typeface="Times New Roman" panose="02020603050405020304" pitchFamily="18" charset="0"/>
                    <a:cs typeface="Times New Roman" panose="02020603050405020304" pitchFamily="18" charset="0"/>
                  </a:rPr>
                  <a:t> is the set of all features.</a:t>
                </a:r>
              </a:p>
              <a:p>
                <a:r>
                  <a:rPr lang="en-US" dirty="0">
                    <a:latin typeface="Times New Roman" panose="02020603050405020304" pitchFamily="18" charset="0"/>
                    <a:cs typeface="Times New Roman" panose="02020603050405020304" pitchFamily="18" charset="0"/>
                  </a:rPr>
                  <a:t>We can use this to quantify the contributions of each pixel to the regression value.</a:t>
                </a:r>
              </a:p>
              <a:p>
                <a:pPr lvl="1"/>
                <a:r>
                  <a:rPr lang="en-US" sz="1800" dirty="0">
                    <a:latin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https://arxiv.org/pdf/1703.01365</a:t>
                </a:r>
                <a:endParaRPr lang="en-US" sz="1800" dirty="0">
                  <a:latin typeface="Times New Roman" panose="02020603050405020304" pitchFamily="18" charset="0"/>
                  <a:cs typeface="Times New Roman" panose="02020603050405020304" pitchFamily="18" charset="0"/>
                </a:endParaRPr>
              </a:p>
            </p:txBody>
          </p:sp>
        </mc:Choice>
        <mc:Fallback xmlns="">
          <p:sp>
            <p:nvSpPr>
              <p:cNvPr id="4" name="Content Placeholder 3">
                <a:extLst>
                  <a:ext uri="{FF2B5EF4-FFF2-40B4-BE49-F238E27FC236}">
                    <a16:creationId xmlns:a16="http://schemas.microsoft.com/office/drawing/2014/main" id="{EDAA7464-9505-91FC-B4BE-9E365A307C91}"/>
                  </a:ext>
                </a:extLst>
              </p:cNvPr>
              <p:cNvSpPr>
                <a:spLocks noGrp="1" noRot="1" noChangeAspect="1" noMove="1" noResize="1" noEditPoints="1" noAdjustHandles="1" noChangeArrowheads="1" noChangeShapeType="1" noTextEdit="1"/>
              </p:cNvSpPr>
              <p:nvPr>
                <p:ph sz="half" idx="2"/>
              </p:nvPr>
            </p:nvSpPr>
            <p:spPr>
              <a:blipFill>
                <a:blip r:embed="rId4"/>
                <a:stretch>
                  <a:fillRect l="-2471" t="-2381" r="-2471"/>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E16B7313-71E1-C231-99D9-71E8212BE26F}"/>
              </a:ext>
            </a:extLst>
          </p:cNvPr>
          <p:cNvSpPr txBox="1"/>
          <p:nvPr/>
        </p:nvSpPr>
        <p:spPr>
          <a:xfrm>
            <a:off x="838200" y="5007413"/>
            <a:ext cx="5334000" cy="1384995"/>
          </a:xfrm>
          <a:prstGeom prst="rect">
            <a:avLst/>
          </a:prstGeom>
          <a:noFill/>
        </p:spPr>
        <p:txBody>
          <a:bodyPr wrap="square">
            <a:spAutoFit/>
          </a:bodyPr>
          <a:lstStyle/>
          <a:p>
            <a:pPr algn="l"/>
            <a:r>
              <a:rPr lang="en-US" sz="1400" b="1" dirty="0">
                <a:latin typeface="Times New Roman" panose="02020603050405020304" pitchFamily="18" charset="0"/>
                <a:cs typeface="Times New Roman" panose="02020603050405020304" pitchFamily="18" charset="0"/>
              </a:rPr>
              <a:t>Figure 12.</a:t>
            </a:r>
            <a:r>
              <a:rPr lang="en-US" sz="1400" dirty="0">
                <a:latin typeface="Times New Roman" panose="02020603050405020304" pitchFamily="18" charset="0"/>
                <a:cs typeface="Times New Roman" panose="02020603050405020304" pitchFamily="18" charset="0"/>
              </a:rPr>
              <a:t> </a:t>
            </a:r>
            <a:r>
              <a:rPr lang="en-US" sz="1400" b="0" i="1" dirty="0">
                <a:latin typeface="Times New Roman" panose="02020603050405020304" pitchFamily="18" charset="0"/>
                <a:cs typeface="Times New Roman" panose="02020603050405020304" pitchFamily="18" charset="0"/>
              </a:rPr>
              <a:t>SHAP explanations for representative samples from the Intel Scene Classification dataset. Each row displays five randomly selected images from one of the six scene categories—Buildings, Forest, Glacier, Mountain, Sea, and Street—with SHAP heatmaps overlaid to highlight the most influential pixel regions contributing to the predicted persistence landscape.</a:t>
            </a:r>
            <a:endParaRPr lang="en-US" sz="1400" b="0" dirty="0">
              <a:latin typeface="Times New Roman" panose="02020603050405020304" pitchFamily="18" charset="0"/>
              <a:cs typeface="Times New Roman" panose="02020603050405020304" pitchFamily="18" charset="0"/>
            </a:endParaRPr>
          </a:p>
        </p:txBody>
      </p:sp>
      <p:sp>
        <p:nvSpPr>
          <p:cNvPr id="9" name="Date Placeholder 8">
            <a:extLst>
              <a:ext uri="{FF2B5EF4-FFF2-40B4-BE49-F238E27FC236}">
                <a16:creationId xmlns:a16="http://schemas.microsoft.com/office/drawing/2014/main" id="{337F03B2-D1C3-BDB0-E38E-89CDD2EFEA35}"/>
              </a:ext>
            </a:extLst>
          </p:cNvPr>
          <p:cNvSpPr>
            <a:spLocks noGrp="1"/>
          </p:cNvSpPr>
          <p:nvPr>
            <p:ph type="dt" sz="half" idx="10"/>
          </p:nvPr>
        </p:nvSpPr>
        <p:spPr/>
        <p:txBody>
          <a:bodyPr/>
          <a:lstStyle/>
          <a:p>
            <a:fld id="{87FCA4B8-80BE-4468-B630-8802F60CA88F}" type="datetime1">
              <a:rPr lang="en-US" smtClean="0"/>
              <a:t>4/13/2025</a:t>
            </a:fld>
            <a:endParaRPr lang="en-US"/>
          </a:p>
        </p:txBody>
      </p:sp>
      <p:sp>
        <p:nvSpPr>
          <p:cNvPr id="10" name="Footer Placeholder 9">
            <a:extLst>
              <a:ext uri="{FF2B5EF4-FFF2-40B4-BE49-F238E27FC236}">
                <a16:creationId xmlns:a16="http://schemas.microsoft.com/office/drawing/2014/main" id="{819C719B-C261-3351-2623-4F7A94BBF256}"/>
              </a:ext>
            </a:extLst>
          </p:cNvPr>
          <p:cNvSpPr>
            <a:spLocks noGrp="1"/>
          </p:cNvSpPr>
          <p:nvPr>
            <p:ph type="ftr" sz="quarter" idx="11"/>
          </p:nvPr>
        </p:nvSpPr>
        <p:spPr/>
        <p:txBody>
          <a:bodyPr/>
          <a:lstStyle/>
          <a:p>
            <a:r>
              <a:rPr lang="en-US"/>
              <a:t>Charles Fanning</a:t>
            </a:r>
          </a:p>
        </p:txBody>
      </p:sp>
      <p:sp>
        <p:nvSpPr>
          <p:cNvPr id="11" name="Slide Number Placeholder 10">
            <a:extLst>
              <a:ext uri="{FF2B5EF4-FFF2-40B4-BE49-F238E27FC236}">
                <a16:creationId xmlns:a16="http://schemas.microsoft.com/office/drawing/2014/main" id="{44AED627-5852-7E68-99F0-F6D51E8D143E}"/>
              </a:ext>
            </a:extLst>
          </p:cNvPr>
          <p:cNvSpPr>
            <a:spLocks noGrp="1"/>
          </p:cNvSpPr>
          <p:nvPr>
            <p:ph type="sldNum" sz="quarter" idx="12"/>
          </p:nvPr>
        </p:nvSpPr>
        <p:spPr/>
        <p:txBody>
          <a:bodyPr/>
          <a:lstStyle/>
          <a:p>
            <a:fld id="{CE2B59AD-E8EA-4281-9C8A-FBA2A8947BF8}" type="slidenum">
              <a:rPr lang="en-US" smtClean="0"/>
              <a:t>12</a:t>
            </a:fld>
            <a:r>
              <a:rPr lang="en-US" dirty="0"/>
              <a:t> of 16</a:t>
            </a:r>
          </a:p>
        </p:txBody>
      </p:sp>
      <p:pic>
        <p:nvPicPr>
          <p:cNvPr id="2050" name="Picture 2">
            <a:extLst>
              <a:ext uri="{FF2B5EF4-FFF2-40B4-BE49-F238E27FC236}">
                <a16:creationId xmlns:a16="http://schemas.microsoft.com/office/drawing/2014/main" id="{E13AAD0A-8A30-3E96-BB45-19BC67C88F9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8200" y="1690688"/>
            <a:ext cx="5181600" cy="33796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72910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0B0DAF-5280-2CF0-E36F-59532F2990D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01CA13D-3D3E-2351-251A-6AEB8C6B8651}"/>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SHAP Values</a:t>
            </a:r>
          </a:p>
        </p:txBody>
      </p:sp>
      <p:sp>
        <p:nvSpPr>
          <p:cNvPr id="4" name="Content Placeholder 3">
            <a:extLst>
              <a:ext uri="{FF2B5EF4-FFF2-40B4-BE49-F238E27FC236}">
                <a16:creationId xmlns:a16="http://schemas.microsoft.com/office/drawing/2014/main" id="{545D7A20-4E0C-D169-518C-CC4D4D82D0AA}"/>
              </a:ext>
            </a:extLst>
          </p:cNvPr>
          <p:cNvSpPr>
            <a:spLocks noGrp="1"/>
          </p:cNvSpPr>
          <p:nvPr>
            <p:ph sz="half" idx="2"/>
          </p:nvPr>
        </p:nvSpPr>
        <p:spPr/>
        <p:txBody>
          <a:bodyPr>
            <a:normAutofit/>
          </a:bodyPr>
          <a:lstStyle/>
          <a:p>
            <a:r>
              <a:rPr lang="en-US" dirty="0">
                <a:latin typeface="Times New Roman" panose="02020603050405020304" pitchFamily="18" charset="0"/>
                <a:cs typeface="Times New Roman" panose="02020603050405020304" pitchFamily="18" charset="0"/>
              </a:rPr>
              <a:t>Similarly to plain persistent homology, we can threshold over a certain value to display the most important pixels.</a:t>
            </a:r>
          </a:p>
        </p:txBody>
      </p:sp>
      <p:sp>
        <p:nvSpPr>
          <p:cNvPr id="8" name="TextBox 7">
            <a:extLst>
              <a:ext uri="{FF2B5EF4-FFF2-40B4-BE49-F238E27FC236}">
                <a16:creationId xmlns:a16="http://schemas.microsoft.com/office/drawing/2014/main" id="{448D8954-23F6-88CB-8DDB-507FFB192FE8}"/>
              </a:ext>
            </a:extLst>
          </p:cNvPr>
          <p:cNvSpPr txBox="1"/>
          <p:nvPr/>
        </p:nvSpPr>
        <p:spPr>
          <a:xfrm>
            <a:off x="838200" y="4823827"/>
            <a:ext cx="5334000" cy="1169551"/>
          </a:xfrm>
          <a:prstGeom prst="rect">
            <a:avLst/>
          </a:prstGeom>
          <a:noFill/>
        </p:spPr>
        <p:txBody>
          <a:bodyPr wrap="square">
            <a:spAutoFit/>
          </a:bodyPr>
          <a:lstStyle/>
          <a:p>
            <a:pPr algn="l"/>
            <a:r>
              <a:rPr lang="en-US" sz="1400" b="1" dirty="0">
                <a:latin typeface="Times New Roman" panose="02020603050405020304" pitchFamily="18" charset="0"/>
                <a:cs typeface="Times New Roman" panose="02020603050405020304" pitchFamily="18" charset="0"/>
              </a:rPr>
              <a:t>Figure 13.</a:t>
            </a:r>
            <a:r>
              <a:rPr lang="en-US" sz="1400" dirty="0">
                <a:latin typeface="Times New Roman" panose="02020603050405020304" pitchFamily="18" charset="0"/>
                <a:cs typeface="Times New Roman" panose="02020603050405020304" pitchFamily="18" charset="0"/>
              </a:rPr>
              <a:t> </a:t>
            </a:r>
            <a:r>
              <a:rPr lang="en-US" sz="1400" b="0" i="1" dirty="0">
                <a:latin typeface="Times New Roman" panose="02020603050405020304" pitchFamily="18" charset="0"/>
                <a:cs typeface="Times New Roman" panose="02020603050405020304" pitchFamily="18" charset="0"/>
              </a:rPr>
              <a:t>SHAP explanations for representative samples from the Intel Scene Classification dataset. SHAP heatmaps are </a:t>
            </a:r>
            <a:r>
              <a:rPr lang="en-US" sz="1400" b="0" i="1" dirty="0" err="1">
                <a:latin typeface="Times New Roman" panose="02020603050405020304" pitchFamily="18" charset="0"/>
                <a:cs typeface="Times New Roman" panose="02020603050405020304" pitchFamily="18" charset="0"/>
              </a:rPr>
              <a:t>thresholded</a:t>
            </a:r>
            <a:r>
              <a:rPr lang="en-US" sz="1400" b="0" i="1" dirty="0">
                <a:latin typeface="Times New Roman" panose="02020603050405020304" pitchFamily="18" charset="0"/>
                <a:cs typeface="Times New Roman" panose="02020603050405020304" pitchFamily="18" charset="0"/>
              </a:rPr>
              <a:t> and dots above a certain threshold value are overlaid to highlight the most influential pixel regions contributing to the predicted persistence landscape.</a:t>
            </a:r>
            <a:endParaRPr lang="en-US" sz="1400" b="0" dirty="0">
              <a:latin typeface="Times New Roman" panose="02020603050405020304" pitchFamily="18" charset="0"/>
              <a:cs typeface="Times New Roman" panose="02020603050405020304" pitchFamily="18" charset="0"/>
            </a:endParaRPr>
          </a:p>
        </p:txBody>
      </p:sp>
      <p:sp>
        <p:nvSpPr>
          <p:cNvPr id="9" name="Date Placeholder 8">
            <a:extLst>
              <a:ext uri="{FF2B5EF4-FFF2-40B4-BE49-F238E27FC236}">
                <a16:creationId xmlns:a16="http://schemas.microsoft.com/office/drawing/2014/main" id="{2C1FB708-D877-D42D-184C-C3C2F42BD5AE}"/>
              </a:ext>
            </a:extLst>
          </p:cNvPr>
          <p:cNvSpPr>
            <a:spLocks noGrp="1"/>
          </p:cNvSpPr>
          <p:nvPr>
            <p:ph type="dt" sz="half" idx="10"/>
          </p:nvPr>
        </p:nvSpPr>
        <p:spPr/>
        <p:txBody>
          <a:bodyPr/>
          <a:lstStyle/>
          <a:p>
            <a:fld id="{87FCA4B8-80BE-4468-B630-8802F60CA88F}" type="datetime1">
              <a:rPr lang="en-US" smtClean="0"/>
              <a:t>4/13/2025</a:t>
            </a:fld>
            <a:endParaRPr lang="en-US"/>
          </a:p>
        </p:txBody>
      </p:sp>
      <p:sp>
        <p:nvSpPr>
          <p:cNvPr id="10" name="Footer Placeholder 9">
            <a:extLst>
              <a:ext uri="{FF2B5EF4-FFF2-40B4-BE49-F238E27FC236}">
                <a16:creationId xmlns:a16="http://schemas.microsoft.com/office/drawing/2014/main" id="{F3CC337B-90D7-AEC8-A996-C61C750FBD1F}"/>
              </a:ext>
            </a:extLst>
          </p:cNvPr>
          <p:cNvSpPr>
            <a:spLocks noGrp="1"/>
          </p:cNvSpPr>
          <p:nvPr>
            <p:ph type="ftr" sz="quarter" idx="11"/>
          </p:nvPr>
        </p:nvSpPr>
        <p:spPr/>
        <p:txBody>
          <a:bodyPr/>
          <a:lstStyle/>
          <a:p>
            <a:r>
              <a:rPr lang="en-US"/>
              <a:t>Charles Fanning</a:t>
            </a:r>
          </a:p>
        </p:txBody>
      </p:sp>
      <p:sp>
        <p:nvSpPr>
          <p:cNvPr id="11" name="Slide Number Placeholder 10">
            <a:extLst>
              <a:ext uri="{FF2B5EF4-FFF2-40B4-BE49-F238E27FC236}">
                <a16:creationId xmlns:a16="http://schemas.microsoft.com/office/drawing/2014/main" id="{C4B3A138-27A1-AE34-EAC7-0F7CDCADFC88}"/>
              </a:ext>
            </a:extLst>
          </p:cNvPr>
          <p:cNvSpPr>
            <a:spLocks noGrp="1"/>
          </p:cNvSpPr>
          <p:nvPr>
            <p:ph type="sldNum" sz="quarter" idx="12"/>
          </p:nvPr>
        </p:nvSpPr>
        <p:spPr/>
        <p:txBody>
          <a:bodyPr/>
          <a:lstStyle/>
          <a:p>
            <a:fld id="{CE2B59AD-E8EA-4281-9C8A-FBA2A8947BF8}" type="slidenum">
              <a:rPr lang="en-US" smtClean="0"/>
              <a:t>13</a:t>
            </a:fld>
            <a:r>
              <a:rPr lang="en-US" dirty="0"/>
              <a:t> of 16</a:t>
            </a:r>
          </a:p>
        </p:txBody>
      </p:sp>
      <p:pic>
        <p:nvPicPr>
          <p:cNvPr id="3074" name="Picture 2">
            <a:extLst>
              <a:ext uri="{FF2B5EF4-FFF2-40B4-BE49-F238E27FC236}">
                <a16:creationId xmlns:a16="http://schemas.microsoft.com/office/drawing/2014/main" id="{C2748878-17C3-8267-7645-A02B472C1D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1690688"/>
            <a:ext cx="5257800" cy="31344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88807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FC9939-585F-60AA-D32C-AF6FFB8CF89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C633D8B-6C06-58E6-720F-D7BCF4509D78}"/>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Persistence Values vs. SHAP Values</a:t>
            </a:r>
          </a:p>
        </p:txBody>
      </p:sp>
      <p:sp>
        <p:nvSpPr>
          <p:cNvPr id="4" name="Content Placeholder 3">
            <a:extLst>
              <a:ext uri="{FF2B5EF4-FFF2-40B4-BE49-F238E27FC236}">
                <a16:creationId xmlns:a16="http://schemas.microsoft.com/office/drawing/2014/main" id="{364509E7-FF37-C4CE-EDC5-C066B3F28CED}"/>
              </a:ext>
            </a:extLst>
          </p:cNvPr>
          <p:cNvSpPr>
            <a:spLocks noGrp="1"/>
          </p:cNvSpPr>
          <p:nvPr>
            <p:ph sz="half" idx="2"/>
          </p:nvPr>
        </p:nvSpPr>
        <p:spPr/>
        <p:txBody>
          <a:bodyPr>
            <a:normAutofit/>
          </a:bodyPr>
          <a:lstStyle/>
          <a:p>
            <a:r>
              <a:rPr lang="en-US" dirty="0">
                <a:latin typeface="Times New Roman" panose="02020603050405020304" pitchFamily="18" charset="0"/>
                <a:cs typeface="Times New Roman" panose="02020603050405020304" pitchFamily="18" charset="0"/>
              </a:rPr>
              <a:t>Visually, there is very little overlap between the Persistence Values and the SHAP Values.</a:t>
            </a:r>
          </a:p>
        </p:txBody>
      </p:sp>
      <p:pic>
        <p:nvPicPr>
          <p:cNvPr id="5" name="Picture 4">
            <a:extLst>
              <a:ext uri="{FF2B5EF4-FFF2-40B4-BE49-F238E27FC236}">
                <a16:creationId xmlns:a16="http://schemas.microsoft.com/office/drawing/2014/main" id="{683AED97-171F-B419-EB6A-A310D46FB7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1825625"/>
            <a:ext cx="5257800" cy="351362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319F5F7B-AC02-0E02-CA51-1C20F6A700F9}"/>
              </a:ext>
            </a:extLst>
          </p:cNvPr>
          <p:cNvSpPr txBox="1"/>
          <p:nvPr/>
        </p:nvSpPr>
        <p:spPr>
          <a:xfrm>
            <a:off x="838201" y="5339251"/>
            <a:ext cx="5257800" cy="954107"/>
          </a:xfrm>
          <a:prstGeom prst="rect">
            <a:avLst/>
          </a:prstGeom>
          <a:noFill/>
        </p:spPr>
        <p:txBody>
          <a:bodyPr wrap="square" rtlCol="0">
            <a:spAutoFit/>
          </a:bodyPr>
          <a:lstStyle/>
          <a:p>
            <a:pPr algn="l"/>
            <a:r>
              <a:rPr lang="en-US" sz="1400" b="1" dirty="0">
                <a:latin typeface="Times New Roman" panose="02020603050405020304" pitchFamily="18" charset="0"/>
                <a:cs typeface="Times New Roman" panose="02020603050405020304" pitchFamily="18" charset="0"/>
              </a:rPr>
              <a:t>Figure 14.</a:t>
            </a:r>
            <a:r>
              <a:rPr lang="en-US" sz="1400" dirty="0">
                <a:latin typeface="Times New Roman" panose="02020603050405020304" pitchFamily="18" charset="0"/>
                <a:cs typeface="Times New Roman" panose="02020603050405020304" pitchFamily="18" charset="0"/>
              </a:rPr>
              <a:t> </a:t>
            </a:r>
            <a:r>
              <a:rPr lang="en-US" sz="1400" b="0" dirty="0">
                <a:latin typeface="Times New Roman" panose="02020603050405020304" pitchFamily="18" charset="0"/>
                <a:cs typeface="Times New Roman" panose="02020603050405020304" pitchFamily="18" charset="0"/>
              </a:rPr>
              <a:t>Combined overlay of SHAP (blue) and topological (red) dot positions for each scene category. Pixels with SHAP values above a threshold are marked in blue. Pixels with persistence values above a certain threshold are marked in red.</a:t>
            </a:r>
            <a:endParaRPr lang="en-US" sz="1400" b="0" dirty="0">
              <a:highlight>
                <a:srgbClr val="FFFF00"/>
              </a:highlight>
              <a:latin typeface="Times New Roman" panose="02020603050405020304" pitchFamily="18" charset="0"/>
              <a:cs typeface="Times New Roman" panose="02020603050405020304" pitchFamily="18" charset="0"/>
            </a:endParaRPr>
          </a:p>
        </p:txBody>
      </p:sp>
      <p:sp>
        <p:nvSpPr>
          <p:cNvPr id="8" name="Date Placeholder 7">
            <a:extLst>
              <a:ext uri="{FF2B5EF4-FFF2-40B4-BE49-F238E27FC236}">
                <a16:creationId xmlns:a16="http://schemas.microsoft.com/office/drawing/2014/main" id="{7E0902A4-1BF7-78B0-36FE-621C90AF277F}"/>
              </a:ext>
            </a:extLst>
          </p:cNvPr>
          <p:cNvSpPr>
            <a:spLocks noGrp="1"/>
          </p:cNvSpPr>
          <p:nvPr>
            <p:ph type="dt" sz="half" idx="10"/>
          </p:nvPr>
        </p:nvSpPr>
        <p:spPr/>
        <p:txBody>
          <a:bodyPr/>
          <a:lstStyle/>
          <a:p>
            <a:fld id="{7A9EC3D1-D569-4818-8DC0-39870DC4BD5E}" type="datetime1">
              <a:rPr lang="en-US" smtClean="0"/>
              <a:t>4/13/2025</a:t>
            </a:fld>
            <a:endParaRPr lang="en-US"/>
          </a:p>
        </p:txBody>
      </p:sp>
      <p:sp>
        <p:nvSpPr>
          <p:cNvPr id="9" name="Footer Placeholder 8">
            <a:extLst>
              <a:ext uri="{FF2B5EF4-FFF2-40B4-BE49-F238E27FC236}">
                <a16:creationId xmlns:a16="http://schemas.microsoft.com/office/drawing/2014/main" id="{7ACCCA91-CD5F-E24D-1A6C-603B4158DDCE}"/>
              </a:ext>
            </a:extLst>
          </p:cNvPr>
          <p:cNvSpPr>
            <a:spLocks noGrp="1"/>
          </p:cNvSpPr>
          <p:nvPr>
            <p:ph type="ftr" sz="quarter" idx="11"/>
          </p:nvPr>
        </p:nvSpPr>
        <p:spPr/>
        <p:txBody>
          <a:bodyPr/>
          <a:lstStyle/>
          <a:p>
            <a:r>
              <a:rPr lang="en-US"/>
              <a:t>Charles Fanning</a:t>
            </a:r>
          </a:p>
        </p:txBody>
      </p:sp>
      <p:sp>
        <p:nvSpPr>
          <p:cNvPr id="10" name="Slide Number Placeholder 9">
            <a:extLst>
              <a:ext uri="{FF2B5EF4-FFF2-40B4-BE49-F238E27FC236}">
                <a16:creationId xmlns:a16="http://schemas.microsoft.com/office/drawing/2014/main" id="{982DA95C-B555-E519-02A7-4977D44E2C00}"/>
              </a:ext>
            </a:extLst>
          </p:cNvPr>
          <p:cNvSpPr>
            <a:spLocks noGrp="1"/>
          </p:cNvSpPr>
          <p:nvPr>
            <p:ph type="sldNum" sz="quarter" idx="12"/>
          </p:nvPr>
        </p:nvSpPr>
        <p:spPr/>
        <p:txBody>
          <a:bodyPr/>
          <a:lstStyle/>
          <a:p>
            <a:fld id="{CE2B59AD-E8EA-4281-9C8A-FBA2A8947BF8}" type="slidenum">
              <a:rPr lang="en-US" smtClean="0"/>
              <a:t>14</a:t>
            </a:fld>
            <a:r>
              <a:rPr lang="en-US" dirty="0"/>
              <a:t> of 16</a:t>
            </a:r>
          </a:p>
        </p:txBody>
      </p:sp>
    </p:spTree>
    <p:extLst>
      <p:ext uri="{BB962C8B-B14F-4D97-AF65-F5344CB8AC3E}">
        <p14:creationId xmlns:p14="http://schemas.microsoft.com/office/powerpoint/2010/main" val="24777190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C5AA8A-2B79-A3A2-CB17-ACF288FFF41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6161CA2-E649-FEC0-6D4C-B640E4CCA418}"/>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Is </a:t>
            </a:r>
            <a:r>
              <a:rPr lang="en-US" dirty="0" err="1">
                <a:latin typeface="Times New Roman" panose="02020603050405020304" pitchFamily="18" charset="0"/>
                <a:cs typeface="Times New Roman" panose="02020603050405020304" pitchFamily="18" charset="0"/>
              </a:rPr>
              <a:t>DenseNet</a:t>
            </a:r>
            <a:r>
              <a:rPr lang="en-US" dirty="0">
                <a:latin typeface="Times New Roman" panose="02020603050405020304" pitchFamily="18" charset="0"/>
                <a:cs typeface="Times New Roman" panose="02020603050405020304" pitchFamily="18" charset="0"/>
              </a:rPr>
              <a:t> Really Learning Persistence?</a:t>
            </a:r>
          </a:p>
        </p:txBody>
      </p:sp>
      <p:sp>
        <p:nvSpPr>
          <p:cNvPr id="3" name="Content Placeholder 2">
            <a:extLst>
              <a:ext uri="{FF2B5EF4-FFF2-40B4-BE49-F238E27FC236}">
                <a16:creationId xmlns:a16="http://schemas.microsoft.com/office/drawing/2014/main" id="{A3DDD962-093D-77CA-FAC4-82502DB4A596}"/>
              </a:ext>
            </a:extLst>
          </p:cNvPr>
          <p:cNvSpPr>
            <a:spLocks noGrp="1"/>
          </p:cNvSpPr>
          <p:nvPr>
            <p:ph sz="half" idx="1"/>
          </p:nvPr>
        </p:nvSpPr>
        <p:spPr>
          <a:xfrm>
            <a:off x="838200" y="1825625"/>
            <a:ext cx="10515600" cy="4351339"/>
          </a:xfrm>
        </p:spPr>
        <p:txBody>
          <a:bodyPr>
            <a:normAutofit/>
          </a:bodyPr>
          <a:lstStyle/>
          <a:p>
            <a:r>
              <a:rPr lang="en-US" dirty="0">
                <a:latin typeface="Times New Roman" panose="02020603050405020304" pitchFamily="18" charset="0"/>
                <a:cs typeface="Times New Roman" panose="02020603050405020304" pitchFamily="18" charset="0"/>
              </a:rPr>
              <a:t>The overlap between the SHAP heatmap values and the baseline pixel values is greater than the overlap between the SHAP heatmap values and the most important pixels determined by Persistent Homology for each class!</a:t>
            </a:r>
          </a:p>
        </p:txBody>
      </p:sp>
      <p:pic>
        <p:nvPicPr>
          <p:cNvPr id="6" name="Picture 2">
            <a:extLst>
              <a:ext uri="{FF2B5EF4-FFF2-40B4-BE49-F238E27FC236}">
                <a16:creationId xmlns:a16="http://schemas.microsoft.com/office/drawing/2014/main" id="{807C0212-0372-5BAD-AE36-2B357D4375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37581" y="2839389"/>
            <a:ext cx="6916837" cy="333757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F8E19A02-A6E4-B565-D1E2-6ED76D28361D}"/>
              </a:ext>
            </a:extLst>
          </p:cNvPr>
          <p:cNvSpPr txBox="1"/>
          <p:nvPr/>
        </p:nvSpPr>
        <p:spPr>
          <a:xfrm>
            <a:off x="2637581" y="5424121"/>
            <a:ext cx="6916837" cy="738664"/>
          </a:xfrm>
          <a:prstGeom prst="rect">
            <a:avLst/>
          </a:prstGeom>
          <a:noFill/>
        </p:spPr>
        <p:txBody>
          <a:bodyPr wrap="square" rtlCol="0">
            <a:spAutoFit/>
          </a:bodyPr>
          <a:lstStyle/>
          <a:p>
            <a:pPr algn="l"/>
            <a:r>
              <a:rPr lang="en-US" sz="1400" b="1" dirty="0">
                <a:latin typeface="Times New Roman" panose="02020603050405020304" pitchFamily="18" charset="0"/>
                <a:cs typeface="Times New Roman" panose="02020603050405020304" pitchFamily="18" charset="0"/>
              </a:rPr>
              <a:t>Figure 15. </a:t>
            </a:r>
            <a:r>
              <a:rPr lang="en-US" sz="1400" b="0" dirty="0">
                <a:latin typeface="Times New Roman" panose="02020603050405020304" pitchFamily="18" charset="0"/>
                <a:cs typeface="Times New Roman" panose="02020603050405020304" pitchFamily="18" charset="0"/>
              </a:rPr>
              <a:t>Mean overlap ratio between SHAP explained heatmaps and 1-dimensional topological features across each class. A baseline is given between </a:t>
            </a:r>
            <a:r>
              <a:rPr lang="en-US" sz="1400" b="0" dirty="0" err="1">
                <a:latin typeface="Times New Roman" panose="02020603050405020304" pitchFamily="18" charset="0"/>
                <a:cs typeface="Times New Roman" panose="02020603050405020304" pitchFamily="18" charset="0"/>
              </a:rPr>
              <a:t>thresholded</a:t>
            </a:r>
            <a:r>
              <a:rPr lang="en-US" sz="1400" b="0" dirty="0">
                <a:latin typeface="Times New Roman" panose="02020603050405020304" pitchFamily="18" charset="0"/>
                <a:cs typeface="Times New Roman" panose="02020603050405020304" pitchFamily="18" charset="0"/>
              </a:rPr>
              <a:t> SHAP-identified pixels against the heatmap baseline.</a:t>
            </a:r>
            <a:endParaRPr lang="en-US" sz="1400" b="0" dirty="0">
              <a:highlight>
                <a:srgbClr val="FFFF00"/>
              </a:highlight>
              <a:latin typeface="Times New Roman" panose="02020603050405020304" pitchFamily="18" charset="0"/>
              <a:cs typeface="Times New Roman" panose="02020603050405020304" pitchFamily="18" charset="0"/>
            </a:endParaRPr>
          </a:p>
        </p:txBody>
      </p:sp>
      <p:sp>
        <p:nvSpPr>
          <p:cNvPr id="9" name="Date Placeholder 8">
            <a:extLst>
              <a:ext uri="{FF2B5EF4-FFF2-40B4-BE49-F238E27FC236}">
                <a16:creationId xmlns:a16="http://schemas.microsoft.com/office/drawing/2014/main" id="{84DE5BEE-F624-033A-20A5-BB5FF49AB353}"/>
              </a:ext>
            </a:extLst>
          </p:cNvPr>
          <p:cNvSpPr>
            <a:spLocks noGrp="1"/>
          </p:cNvSpPr>
          <p:nvPr>
            <p:ph type="dt" sz="half" idx="10"/>
          </p:nvPr>
        </p:nvSpPr>
        <p:spPr/>
        <p:txBody>
          <a:bodyPr/>
          <a:lstStyle/>
          <a:p>
            <a:fld id="{A1C235D1-A0FF-4FF3-99A8-0DDCA4C451B6}" type="datetime1">
              <a:rPr lang="en-US" smtClean="0"/>
              <a:t>4/13/2025</a:t>
            </a:fld>
            <a:endParaRPr lang="en-US"/>
          </a:p>
        </p:txBody>
      </p:sp>
      <p:sp>
        <p:nvSpPr>
          <p:cNvPr id="10" name="Footer Placeholder 9">
            <a:extLst>
              <a:ext uri="{FF2B5EF4-FFF2-40B4-BE49-F238E27FC236}">
                <a16:creationId xmlns:a16="http://schemas.microsoft.com/office/drawing/2014/main" id="{538F763B-EF15-BDA3-5E50-DB5144F3A855}"/>
              </a:ext>
            </a:extLst>
          </p:cNvPr>
          <p:cNvSpPr>
            <a:spLocks noGrp="1"/>
          </p:cNvSpPr>
          <p:nvPr>
            <p:ph type="ftr" sz="quarter" idx="11"/>
          </p:nvPr>
        </p:nvSpPr>
        <p:spPr/>
        <p:txBody>
          <a:bodyPr/>
          <a:lstStyle/>
          <a:p>
            <a:r>
              <a:rPr lang="en-US" dirty="0"/>
              <a:t>Charles Fanning</a:t>
            </a:r>
          </a:p>
        </p:txBody>
      </p:sp>
      <p:sp>
        <p:nvSpPr>
          <p:cNvPr id="11" name="Slide Number Placeholder 10">
            <a:extLst>
              <a:ext uri="{FF2B5EF4-FFF2-40B4-BE49-F238E27FC236}">
                <a16:creationId xmlns:a16="http://schemas.microsoft.com/office/drawing/2014/main" id="{10FE24C9-2E06-9E46-B021-793D0E69D301}"/>
              </a:ext>
            </a:extLst>
          </p:cNvPr>
          <p:cNvSpPr>
            <a:spLocks noGrp="1"/>
          </p:cNvSpPr>
          <p:nvPr>
            <p:ph type="sldNum" sz="quarter" idx="12"/>
          </p:nvPr>
        </p:nvSpPr>
        <p:spPr/>
        <p:txBody>
          <a:bodyPr/>
          <a:lstStyle/>
          <a:p>
            <a:fld id="{CE2B59AD-E8EA-4281-9C8A-FBA2A8947BF8}" type="slidenum">
              <a:rPr lang="en-US" smtClean="0"/>
              <a:t>15</a:t>
            </a:fld>
            <a:r>
              <a:rPr lang="en-US" dirty="0"/>
              <a:t> of 16</a:t>
            </a:r>
          </a:p>
        </p:txBody>
      </p:sp>
    </p:spTree>
    <p:extLst>
      <p:ext uri="{BB962C8B-B14F-4D97-AF65-F5344CB8AC3E}">
        <p14:creationId xmlns:p14="http://schemas.microsoft.com/office/powerpoint/2010/main" val="14983568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EA79B2-D2B9-1D00-D0EE-1C33262621A5}"/>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Questions?</a:t>
            </a:r>
          </a:p>
        </p:txBody>
      </p:sp>
      <p:sp>
        <p:nvSpPr>
          <p:cNvPr id="4" name="Date Placeholder 3">
            <a:extLst>
              <a:ext uri="{FF2B5EF4-FFF2-40B4-BE49-F238E27FC236}">
                <a16:creationId xmlns:a16="http://schemas.microsoft.com/office/drawing/2014/main" id="{6CD77D26-FF10-B511-E626-6356BB2839F5}"/>
              </a:ext>
            </a:extLst>
          </p:cNvPr>
          <p:cNvSpPr>
            <a:spLocks noGrp="1"/>
          </p:cNvSpPr>
          <p:nvPr>
            <p:ph type="dt" sz="half" idx="10"/>
          </p:nvPr>
        </p:nvSpPr>
        <p:spPr/>
        <p:txBody>
          <a:bodyPr/>
          <a:lstStyle/>
          <a:p>
            <a:fld id="{4516B3B3-CCBF-4468-818B-4E33C0E0589A}" type="datetime1">
              <a:rPr lang="en-US" smtClean="0"/>
              <a:t>4/13/2025</a:t>
            </a:fld>
            <a:endParaRPr lang="en-US"/>
          </a:p>
        </p:txBody>
      </p:sp>
      <p:sp>
        <p:nvSpPr>
          <p:cNvPr id="5" name="Footer Placeholder 4">
            <a:extLst>
              <a:ext uri="{FF2B5EF4-FFF2-40B4-BE49-F238E27FC236}">
                <a16:creationId xmlns:a16="http://schemas.microsoft.com/office/drawing/2014/main" id="{68A0EE11-9D55-BA92-6E26-DA9F41A197F7}"/>
              </a:ext>
            </a:extLst>
          </p:cNvPr>
          <p:cNvSpPr>
            <a:spLocks noGrp="1"/>
          </p:cNvSpPr>
          <p:nvPr>
            <p:ph type="ftr" sz="quarter" idx="11"/>
          </p:nvPr>
        </p:nvSpPr>
        <p:spPr/>
        <p:txBody>
          <a:bodyPr/>
          <a:lstStyle/>
          <a:p>
            <a:r>
              <a:rPr lang="en-US"/>
              <a:t>Charles Fanning</a:t>
            </a:r>
          </a:p>
        </p:txBody>
      </p:sp>
      <p:sp>
        <p:nvSpPr>
          <p:cNvPr id="6" name="Slide Number Placeholder 5">
            <a:extLst>
              <a:ext uri="{FF2B5EF4-FFF2-40B4-BE49-F238E27FC236}">
                <a16:creationId xmlns:a16="http://schemas.microsoft.com/office/drawing/2014/main" id="{5790D9CE-2FF6-8643-397C-1AC5951A6F65}"/>
              </a:ext>
            </a:extLst>
          </p:cNvPr>
          <p:cNvSpPr>
            <a:spLocks noGrp="1"/>
          </p:cNvSpPr>
          <p:nvPr>
            <p:ph type="sldNum" sz="quarter" idx="12"/>
          </p:nvPr>
        </p:nvSpPr>
        <p:spPr/>
        <p:txBody>
          <a:bodyPr/>
          <a:lstStyle/>
          <a:p>
            <a:fld id="{CE2B59AD-E8EA-4281-9C8A-FBA2A8947BF8}" type="slidenum">
              <a:rPr lang="en-US" smtClean="0"/>
              <a:t>16</a:t>
            </a:fld>
            <a:r>
              <a:rPr lang="en-US" dirty="0"/>
              <a:t> of 16</a:t>
            </a:r>
          </a:p>
        </p:txBody>
      </p:sp>
    </p:spTree>
    <p:extLst>
      <p:ext uri="{BB962C8B-B14F-4D97-AF65-F5344CB8AC3E}">
        <p14:creationId xmlns:p14="http://schemas.microsoft.com/office/powerpoint/2010/main" val="42411824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154ABA-198F-D8D6-6441-2392B7F53E6A}"/>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Intel Scene Classification Dataset</a:t>
            </a:r>
          </a:p>
        </p:txBody>
      </p:sp>
      <p:sp>
        <p:nvSpPr>
          <p:cNvPr id="4" name="Content Placeholder 3">
            <a:extLst>
              <a:ext uri="{FF2B5EF4-FFF2-40B4-BE49-F238E27FC236}">
                <a16:creationId xmlns:a16="http://schemas.microsoft.com/office/drawing/2014/main" id="{E349F9AA-DF05-63EB-1B8E-3FC43215119E}"/>
              </a:ext>
            </a:extLst>
          </p:cNvPr>
          <p:cNvSpPr>
            <a:spLocks noGrp="1"/>
          </p:cNvSpPr>
          <p:nvPr>
            <p:ph sz="half" idx="2"/>
          </p:nvPr>
        </p:nvSpPr>
        <p:spPr/>
        <p:txBody>
          <a:bodyPr>
            <a:normAutofit/>
          </a:bodyPr>
          <a:lstStyle/>
          <a:p>
            <a:pPr marL="571500" indent="-571500" algn="l">
              <a:buFont typeface="Arial" panose="020B0604020202020204" pitchFamily="34" charset="0"/>
              <a:buChar char="•"/>
            </a:pPr>
            <a:r>
              <a:rPr lang="en-US" sz="1800" b="0" dirty="0">
                <a:latin typeface="Times New Roman" panose="02020603050405020304" pitchFamily="18" charset="0"/>
                <a:cs typeface="Times New Roman" panose="02020603050405020304" pitchFamily="18" charset="0"/>
              </a:rPr>
              <a:t>~25,000 color images of natural and urban scenes</a:t>
            </a:r>
          </a:p>
          <a:p>
            <a:pPr marL="571500" indent="-571500" algn="l">
              <a:buFont typeface="Arial" panose="020B0604020202020204" pitchFamily="34" charset="0"/>
              <a:buChar char="•"/>
            </a:pPr>
            <a:r>
              <a:rPr lang="en-US" sz="1800" b="0" dirty="0">
                <a:latin typeface="Times New Roman" panose="02020603050405020304" pitchFamily="18" charset="0"/>
                <a:cs typeface="Times New Roman" panose="02020603050405020304" pitchFamily="18" charset="0"/>
              </a:rPr>
              <a:t>Six categories: Buildings, Forest, Glacier, Mountain, Sea, Street</a:t>
            </a:r>
          </a:p>
          <a:p>
            <a:pPr marL="571500" indent="-571500" algn="l">
              <a:buFont typeface="Arial" panose="020B0604020202020204" pitchFamily="34" charset="0"/>
              <a:buChar char="•"/>
            </a:pPr>
            <a:r>
              <a:rPr lang="en-US" sz="1800" b="0" dirty="0">
                <a:latin typeface="Times New Roman" panose="02020603050405020304" pitchFamily="18" charset="0"/>
                <a:cs typeface="Times New Roman" panose="02020603050405020304" pitchFamily="18" charset="0"/>
              </a:rPr>
              <a:t>Most images are 150 × 150 pixels (minor outliers excluded)</a:t>
            </a:r>
          </a:p>
          <a:p>
            <a:pPr marL="571500" indent="-571500" algn="l">
              <a:buFont typeface="Arial" panose="020B0604020202020204" pitchFamily="34" charset="0"/>
              <a:buChar char="•"/>
            </a:pPr>
            <a:r>
              <a:rPr lang="en-US" sz="1800" b="0" dirty="0">
                <a:latin typeface="Times New Roman" panose="02020603050405020304" pitchFamily="18" charset="0"/>
                <a:cs typeface="Times New Roman" panose="02020603050405020304" pitchFamily="18" charset="0"/>
              </a:rPr>
              <a:t>Originally released for an Analytics Vidhya challenge by Intel</a:t>
            </a:r>
          </a:p>
          <a:p>
            <a:pPr marL="571500" indent="-571500" algn="l">
              <a:buFont typeface="Arial" panose="020B0604020202020204" pitchFamily="34" charset="0"/>
              <a:buChar char="•"/>
            </a:pPr>
            <a:r>
              <a:rPr lang="en-US" sz="1800" b="0" dirty="0">
                <a:latin typeface="Times New Roman" panose="02020603050405020304" pitchFamily="18" charset="0"/>
                <a:cs typeface="Times New Roman" panose="02020603050405020304" pitchFamily="18" charset="0"/>
              </a:rPr>
              <a:t>Commonly used for scene classification benchmarks</a:t>
            </a:r>
          </a:p>
          <a:p>
            <a:pPr marL="571500" indent="-571500" algn="l">
              <a:buFont typeface="Arial" panose="020B0604020202020204" pitchFamily="34" charset="0"/>
              <a:buChar char="•"/>
            </a:pPr>
            <a:r>
              <a:rPr lang="en-US" sz="1800" b="0" dirty="0">
                <a:latin typeface="Times New Roman" panose="02020603050405020304" pitchFamily="18" charset="0"/>
                <a:cs typeface="Times New Roman" panose="02020603050405020304" pitchFamily="18" charset="0"/>
              </a:rPr>
              <a:t>Pre-split into:</a:t>
            </a:r>
            <a:br>
              <a:rPr lang="en-US" sz="1800" b="0" dirty="0">
                <a:latin typeface="Times New Roman" panose="02020603050405020304" pitchFamily="18" charset="0"/>
                <a:cs typeface="Times New Roman" panose="02020603050405020304" pitchFamily="18" charset="0"/>
              </a:rPr>
            </a:br>
            <a:r>
              <a:rPr lang="en-US" sz="1800" b="0" dirty="0">
                <a:latin typeface="Times New Roman" panose="02020603050405020304" pitchFamily="18" charset="0"/>
                <a:cs typeface="Times New Roman" panose="02020603050405020304" pitchFamily="18" charset="0"/>
              </a:rPr>
              <a:t>• ~14,000 training</a:t>
            </a:r>
            <a:br>
              <a:rPr lang="en-US" sz="1800" b="0" dirty="0">
                <a:latin typeface="Times New Roman" panose="02020603050405020304" pitchFamily="18" charset="0"/>
                <a:cs typeface="Times New Roman" panose="02020603050405020304" pitchFamily="18" charset="0"/>
              </a:rPr>
            </a:br>
            <a:r>
              <a:rPr lang="en-US" sz="1800" b="0" dirty="0">
                <a:latin typeface="Times New Roman" panose="02020603050405020304" pitchFamily="18" charset="0"/>
                <a:cs typeface="Times New Roman" panose="02020603050405020304" pitchFamily="18" charset="0"/>
              </a:rPr>
              <a:t>• ~7,000 validation</a:t>
            </a:r>
            <a:br>
              <a:rPr lang="en-US" sz="1800" b="0" dirty="0">
                <a:latin typeface="Times New Roman" panose="02020603050405020304" pitchFamily="18" charset="0"/>
                <a:cs typeface="Times New Roman" panose="02020603050405020304" pitchFamily="18" charset="0"/>
              </a:rPr>
            </a:br>
            <a:r>
              <a:rPr lang="en-US" sz="1800" b="0" dirty="0">
                <a:latin typeface="Times New Roman" panose="02020603050405020304" pitchFamily="18" charset="0"/>
                <a:cs typeface="Times New Roman" panose="02020603050405020304" pitchFamily="18" charset="0"/>
              </a:rPr>
              <a:t>• ~3,000 test</a:t>
            </a:r>
          </a:p>
        </p:txBody>
      </p:sp>
      <p:pic>
        <p:nvPicPr>
          <p:cNvPr id="5" name="Picture 4">
            <a:extLst>
              <a:ext uri="{FF2B5EF4-FFF2-40B4-BE49-F238E27FC236}">
                <a16:creationId xmlns:a16="http://schemas.microsoft.com/office/drawing/2014/main" id="{ECDC7953-A67A-E381-7F48-4D97106927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9418" y="1825625"/>
            <a:ext cx="4997442" cy="3483794"/>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9A32214E-8B7A-1225-4AF2-26A28D94B0BE}"/>
              </a:ext>
            </a:extLst>
          </p:cNvPr>
          <p:cNvSpPr txBox="1"/>
          <p:nvPr/>
        </p:nvSpPr>
        <p:spPr>
          <a:xfrm>
            <a:off x="1079418" y="5309419"/>
            <a:ext cx="5092782" cy="738664"/>
          </a:xfrm>
          <a:prstGeom prst="rect">
            <a:avLst/>
          </a:prstGeom>
          <a:noFill/>
        </p:spPr>
        <p:txBody>
          <a:bodyPr wrap="square">
            <a:spAutoFit/>
          </a:bodyPr>
          <a:lstStyle/>
          <a:p>
            <a:pPr algn="ctr"/>
            <a:r>
              <a:rPr lang="en-US" sz="1400" b="1" dirty="0">
                <a:latin typeface="Times New Roman" panose="02020603050405020304" pitchFamily="18" charset="0"/>
                <a:cs typeface="Times New Roman" panose="02020603050405020304" pitchFamily="18" charset="0"/>
              </a:rPr>
              <a:t>Figure 1.</a:t>
            </a:r>
            <a:r>
              <a:rPr lang="en-US" sz="1400" dirty="0">
                <a:latin typeface="Times New Roman" panose="02020603050405020304" pitchFamily="18" charset="0"/>
                <a:cs typeface="Times New Roman" panose="02020603050405020304" pitchFamily="18" charset="0"/>
              </a:rPr>
              <a:t> </a:t>
            </a:r>
            <a:r>
              <a:rPr lang="en-US" sz="1400" b="0" i="1" dirty="0">
                <a:latin typeface="Times New Roman" panose="02020603050405020304" pitchFamily="18" charset="0"/>
                <a:cs typeface="Times New Roman" panose="02020603050405020304" pitchFamily="18" charset="0"/>
              </a:rPr>
              <a:t>Samples from the Intel Scene Classification dataset, each from one of the six scene categories: Buildings, Forest, Glacier, Mountain, Sea, and Street.</a:t>
            </a:r>
            <a:endParaRPr lang="en-US" sz="1400" b="0" dirty="0">
              <a:latin typeface="Times New Roman" panose="02020603050405020304" pitchFamily="18" charset="0"/>
              <a:cs typeface="Times New Roman" panose="02020603050405020304" pitchFamily="18" charset="0"/>
            </a:endParaRPr>
          </a:p>
        </p:txBody>
      </p:sp>
      <p:sp>
        <p:nvSpPr>
          <p:cNvPr id="8" name="Date Placeholder 7">
            <a:extLst>
              <a:ext uri="{FF2B5EF4-FFF2-40B4-BE49-F238E27FC236}">
                <a16:creationId xmlns:a16="http://schemas.microsoft.com/office/drawing/2014/main" id="{D22E226C-834B-9775-D06D-D236ACF76E32}"/>
              </a:ext>
            </a:extLst>
          </p:cNvPr>
          <p:cNvSpPr>
            <a:spLocks noGrp="1"/>
          </p:cNvSpPr>
          <p:nvPr>
            <p:ph type="dt" sz="half" idx="10"/>
          </p:nvPr>
        </p:nvSpPr>
        <p:spPr/>
        <p:txBody>
          <a:bodyPr/>
          <a:lstStyle/>
          <a:p>
            <a:fld id="{35B2DBFF-B969-46BF-95F3-544E24962758}" type="datetime1">
              <a:rPr lang="en-US" smtClean="0"/>
              <a:t>4/13/2025</a:t>
            </a:fld>
            <a:endParaRPr lang="en-US"/>
          </a:p>
        </p:txBody>
      </p:sp>
      <p:sp>
        <p:nvSpPr>
          <p:cNvPr id="9" name="Footer Placeholder 8">
            <a:extLst>
              <a:ext uri="{FF2B5EF4-FFF2-40B4-BE49-F238E27FC236}">
                <a16:creationId xmlns:a16="http://schemas.microsoft.com/office/drawing/2014/main" id="{512DD7C5-E89E-6C4B-4F66-053D46A890D7}"/>
              </a:ext>
            </a:extLst>
          </p:cNvPr>
          <p:cNvSpPr>
            <a:spLocks noGrp="1"/>
          </p:cNvSpPr>
          <p:nvPr>
            <p:ph type="ftr" sz="quarter" idx="11"/>
          </p:nvPr>
        </p:nvSpPr>
        <p:spPr/>
        <p:txBody>
          <a:bodyPr/>
          <a:lstStyle/>
          <a:p>
            <a:r>
              <a:rPr lang="en-US"/>
              <a:t>Charles Fanning</a:t>
            </a:r>
          </a:p>
        </p:txBody>
      </p:sp>
      <p:sp>
        <p:nvSpPr>
          <p:cNvPr id="10" name="Slide Number Placeholder 9">
            <a:extLst>
              <a:ext uri="{FF2B5EF4-FFF2-40B4-BE49-F238E27FC236}">
                <a16:creationId xmlns:a16="http://schemas.microsoft.com/office/drawing/2014/main" id="{08BFB94D-5033-EBE4-A285-452B3906A858}"/>
              </a:ext>
            </a:extLst>
          </p:cNvPr>
          <p:cNvSpPr>
            <a:spLocks noGrp="1"/>
          </p:cNvSpPr>
          <p:nvPr>
            <p:ph type="sldNum" sz="quarter" idx="12"/>
          </p:nvPr>
        </p:nvSpPr>
        <p:spPr/>
        <p:txBody>
          <a:bodyPr/>
          <a:lstStyle/>
          <a:p>
            <a:fld id="{CE2B59AD-E8EA-4281-9C8A-FBA2A8947BF8}" type="slidenum">
              <a:rPr lang="en-US" smtClean="0"/>
              <a:t>2</a:t>
            </a:fld>
            <a:r>
              <a:rPr lang="en-US" dirty="0"/>
              <a:t> of 16</a:t>
            </a:r>
          </a:p>
        </p:txBody>
      </p:sp>
    </p:spTree>
    <p:extLst>
      <p:ext uri="{BB962C8B-B14F-4D97-AF65-F5344CB8AC3E}">
        <p14:creationId xmlns:p14="http://schemas.microsoft.com/office/powerpoint/2010/main" val="34037489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231806-925B-5F32-E990-B24C8780056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0C1A1D0-CB02-EBED-3116-D732C1E11FB7}"/>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Class Distribution</a:t>
            </a:r>
          </a:p>
        </p:txBody>
      </p:sp>
      <p:sp>
        <p:nvSpPr>
          <p:cNvPr id="4" name="Content Placeholder 3">
            <a:extLst>
              <a:ext uri="{FF2B5EF4-FFF2-40B4-BE49-F238E27FC236}">
                <a16:creationId xmlns:a16="http://schemas.microsoft.com/office/drawing/2014/main" id="{63B83351-AC85-E95C-0BA3-907BA1C838E4}"/>
              </a:ext>
            </a:extLst>
          </p:cNvPr>
          <p:cNvSpPr>
            <a:spLocks noGrp="1"/>
          </p:cNvSpPr>
          <p:nvPr>
            <p:ph sz="half" idx="2"/>
          </p:nvPr>
        </p:nvSpPr>
        <p:spPr/>
        <p:txBody>
          <a:bodyPr>
            <a:normAutofit/>
          </a:bodyPr>
          <a:lstStyle/>
          <a:p>
            <a:r>
              <a:rPr lang="en-US" kern="100" dirty="0">
                <a:effectLst/>
                <a:latin typeface="Times New Roman" panose="02020603050405020304" pitchFamily="18" charset="0"/>
                <a:ea typeface="Yu Gothic" panose="020B0400000000000000" pitchFamily="34" charset="-128"/>
                <a:cs typeface="Times New Roman" panose="02020603050405020304" pitchFamily="18" charset="0"/>
              </a:rPr>
              <a:t>The dataset is relatively balanced along the six categories, with counts ranging from approximately 2,000 to 2,500</a:t>
            </a:r>
          </a:p>
          <a:p>
            <a:r>
              <a:rPr lang="en-US" kern="100" dirty="0">
                <a:effectLst/>
                <a:latin typeface="Times New Roman" panose="02020603050405020304" pitchFamily="18" charset="0"/>
                <a:ea typeface="Yu Gothic" panose="020B0400000000000000" pitchFamily="34" charset="-128"/>
                <a:cs typeface="Times New Roman" panose="02020603050405020304" pitchFamily="18" charset="0"/>
              </a:rPr>
              <a:t>Specifically, the highest representation was with the Mountain category, whereas Sea and Buildings had the least representation. </a:t>
            </a:r>
          </a:p>
        </p:txBody>
      </p:sp>
      <p:sp>
        <p:nvSpPr>
          <p:cNvPr id="8" name="Date Placeholder 7">
            <a:extLst>
              <a:ext uri="{FF2B5EF4-FFF2-40B4-BE49-F238E27FC236}">
                <a16:creationId xmlns:a16="http://schemas.microsoft.com/office/drawing/2014/main" id="{D632D6A5-628C-24DF-4FF6-AA0256C0E72E}"/>
              </a:ext>
            </a:extLst>
          </p:cNvPr>
          <p:cNvSpPr>
            <a:spLocks noGrp="1"/>
          </p:cNvSpPr>
          <p:nvPr>
            <p:ph type="dt" sz="half" idx="10"/>
          </p:nvPr>
        </p:nvSpPr>
        <p:spPr/>
        <p:txBody>
          <a:bodyPr/>
          <a:lstStyle/>
          <a:p>
            <a:fld id="{35B2DBFF-B969-46BF-95F3-544E24962758}" type="datetime1">
              <a:rPr lang="en-US" smtClean="0"/>
              <a:t>4/13/2025</a:t>
            </a:fld>
            <a:endParaRPr lang="en-US"/>
          </a:p>
        </p:txBody>
      </p:sp>
      <p:sp>
        <p:nvSpPr>
          <p:cNvPr id="9" name="Footer Placeholder 8">
            <a:extLst>
              <a:ext uri="{FF2B5EF4-FFF2-40B4-BE49-F238E27FC236}">
                <a16:creationId xmlns:a16="http://schemas.microsoft.com/office/drawing/2014/main" id="{B5689320-DA40-AF3F-F4F2-D1C3A10A35CA}"/>
              </a:ext>
            </a:extLst>
          </p:cNvPr>
          <p:cNvSpPr>
            <a:spLocks noGrp="1"/>
          </p:cNvSpPr>
          <p:nvPr>
            <p:ph type="ftr" sz="quarter" idx="11"/>
          </p:nvPr>
        </p:nvSpPr>
        <p:spPr/>
        <p:txBody>
          <a:bodyPr/>
          <a:lstStyle/>
          <a:p>
            <a:r>
              <a:rPr lang="en-US"/>
              <a:t>Charles Fanning</a:t>
            </a:r>
          </a:p>
        </p:txBody>
      </p:sp>
      <p:sp>
        <p:nvSpPr>
          <p:cNvPr id="10" name="Slide Number Placeholder 9">
            <a:extLst>
              <a:ext uri="{FF2B5EF4-FFF2-40B4-BE49-F238E27FC236}">
                <a16:creationId xmlns:a16="http://schemas.microsoft.com/office/drawing/2014/main" id="{0D12AE11-9F45-6CF8-4B87-3C56B39D6E8D}"/>
              </a:ext>
            </a:extLst>
          </p:cNvPr>
          <p:cNvSpPr>
            <a:spLocks noGrp="1"/>
          </p:cNvSpPr>
          <p:nvPr>
            <p:ph type="sldNum" sz="quarter" idx="12"/>
          </p:nvPr>
        </p:nvSpPr>
        <p:spPr/>
        <p:txBody>
          <a:bodyPr/>
          <a:lstStyle/>
          <a:p>
            <a:fld id="{CE2B59AD-E8EA-4281-9C8A-FBA2A8947BF8}" type="slidenum">
              <a:rPr lang="en-US" smtClean="0"/>
              <a:t>3</a:t>
            </a:fld>
            <a:r>
              <a:rPr lang="en-US" dirty="0"/>
              <a:t> of 16</a:t>
            </a:r>
          </a:p>
        </p:txBody>
      </p:sp>
      <p:pic>
        <p:nvPicPr>
          <p:cNvPr id="6" name="Picture 5" descr="A graph of a number of blue bars&#10;&#10;AI-generated content may be incorrect.">
            <a:extLst>
              <a:ext uri="{FF2B5EF4-FFF2-40B4-BE49-F238E27FC236}">
                <a16:creationId xmlns:a16="http://schemas.microsoft.com/office/drawing/2014/main" id="{674E85BD-D1F7-CDF6-CF43-476EF1B525C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343199" y="1825625"/>
            <a:ext cx="4171602" cy="3572668"/>
          </a:xfrm>
          <a:prstGeom prst="rect">
            <a:avLst/>
          </a:prstGeom>
          <a:noFill/>
          <a:ln>
            <a:noFill/>
          </a:ln>
        </p:spPr>
      </p:pic>
      <p:sp>
        <p:nvSpPr>
          <p:cNvPr id="11" name="TextBox 10">
            <a:extLst>
              <a:ext uri="{FF2B5EF4-FFF2-40B4-BE49-F238E27FC236}">
                <a16:creationId xmlns:a16="http://schemas.microsoft.com/office/drawing/2014/main" id="{7063D370-DA37-807E-C5E1-FC75D98CFA95}"/>
              </a:ext>
            </a:extLst>
          </p:cNvPr>
          <p:cNvSpPr txBox="1"/>
          <p:nvPr/>
        </p:nvSpPr>
        <p:spPr>
          <a:xfrm>
            <a:off x="1343198" y="5418296"/>
            <a:ext cx="4676601" cy="738664"/>
          </a:xfrm>
          <a:prstGeom prst="rect">
            <a:avLst/>
          </a:prstGeom>
          <a:noFill/>
        </p:spPr>
        <p:txBody>
          <a:bodyPr wrap="square">
            <a:spAutoFit/>
          </a:bodyPr>
          <a:lstStyle/>
          <a:p>
            <a:pPr algn="ctr"/>
            <a:r>
              <a:rPr lang="en-US" sz="1400" b="1" dirty="0">
                <a:latin typeface="Times New Roman" panose="02020603050405020304" pitchFamily="18" charset="0"/>
                <a:cs typeface="Times New Roman" panose="02020603050405020304" pitchFamily="18" charset="0"/>
              </a:rPr>
              <a:t>Figure 2.</a:t>
            </a:r>
            <a:r>
              <a:rPr lang="en-US" sz="1400" dirty="0">
                <a:latin typeface="Times New Roman" panose="02020603050405020304" pitchFamily="18" charset="0"/>
                <a:cs typeface="Times New Roman" panose="02020603050405020304" pitchFamily="18" charset="0"/>
              </a:rPr>
              <a:t> </a:t>
            </a:r>
            <a:r>
              <a:rPr lang="en-US" sz="1400" b="0" i="1" dirty="0">
                <a:latin typeface="Times New Roman" panose="02020603050405020304" pitchFamily="18" charset="0"/>
                <a:cs typeface="Times New Roman" panose="02020603050405020304" pitchFamily="18" charset="0"/>
              </a:rPr>
              <a:t>Count of observations from each one of the six scene categories: Buildings, Forest, Glacier, Mountain, Sea, and Street.</a:t>
            </a:r>
            <a:endParaRPr lang="en-US" sz="1400" b="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767192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DDD369-9245-A5D2-D4E4-6A88FB1CE34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3A076C7-6060-4207-EE02-AB52506C8000}"/>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Data Cleaning</a:t>
            </a:r>
          </a:p>
        </p:txBody>
      </p:sp>
      <p:sp>
        <p:nvSpPr>
          <p:cNvPr id="8" name="Date Placeholder 7">
            <a:extLst>
              <a:ext uri="{FF2B5EF4-FFF2-40B4-BE49-F238E27FC236}">
                <a16:creationId xmlns:a16="http://schemas.microsoft.com/office/drawing/2014/main" id="{88166380-D10A-2AE6-FF36-073BBC306B20}"/>
              </a:ext>
            </a:extLst>
          </p:cNvPr>
          <p:cNvSpPr>
            <a:spLocks noGrp="1"/>
          </p:cNvSpPr>
          <p:nvPr>
            <p:ph type="dt" sz="half" idx="10"/>
          </p:nvPr>
        </p:nvSpPr>
        <p:spPr/>
        <p:txBody>
          <a:bodyPr/>
          <a:lstStyle/>
          <a:p>
            <a:fld id="{35B2DBFF-B969-46BF-95F3-544E24962758}" type="datetime1">
              <a:rPr lang="en-US" smtClean="0"/>
              <a:t>4/13/2025</a:t>
            </a:fld>
            <a:endParaRPr lang="en-US"/>
          </a:p>
        </p:txBody>
      </p:sp>
      <p:sp>
        <p:nvSpPr>
          <p:cNvPr id="9" name="Footer Placeholder 8">
            <a:extLst>
              <a:ext uri="{FF2B5EF4-FFF2-40B4-BE49-F238E27FC236}">
                <a16:creationId xmlns:a16="http://schemas.microsoft.com/office/drawing/2014/main" id="{7E7C1F0F-0990-30DB-36F1-E14B2EA85388}"/>
              </a:ext>
            </a:extLst>
          </p:cNvPr>
          <p:cNvSpPr>
            <a:spLocks noGrp="1"/>
          </p:cNvSpPr>
          <p:nvPr>
            <p:ph type="ftr" sz="quarter" idx="11"/>
          </p:nvPr>
        </p:nvSpPr>
        <p:spPr/>
        <p:txBody>
          <a:bodyPr/>
          <a:lstStyle/>
          <a:p>
            <a:r>
              <a:rPr lang="en-US"/>
              <a:t>Charles Fanning</a:t>
            </a:r>
          </a:p>
        </p:txBody>
      </p:sp>
      <p:sp>
        <p:nvSpPr>
          <p:cNvPr id="10" name="Slide Number Placeholder 9">
            <a:extLst>
              <a:ext uri="{FF2B5EF4-FFF2-40B4-BE49-F238E27FC236}">
                <a16:creationId xmlns:a16="http://schemas.microsoft.com/office/drawing/2014/main" id="{6FE66317-4167-BD05-EB27-5F6848A4736C}"/>
              </a:ext>
            </a:extLst>
          </p:cNvPr>
          <p:cNvSpPr>
            <a:spLocks noGrp="1"/>
          </p:cNvSpPr>
          <p:nvPr>
            <p:ph type="sldNum" sz="quarter" idx="12"/>
          </p:nvPr>
        </p:nvSpPr>
        <p:spPr/>
        <p:txBody>
          <a:bodyPr/>
          <a:lstStyle/>
          <a:p>
            <a:fld id="{CE2B59AD-E8EA-4281-9C8A-FBA2A8947BF8}" type="slidenum">
              <a:rPr lang="en-US" smtClean="0"/>
              <a:t>4</a:t>
            </a:fld>
            <a:r>
              <a:rPr lang="en-US" dirty="0"/>
              <a:t> of 16</a:t>
            </a:r>
          </a:p>
        </p:txBody>
      </p:sp>
      <p:sp>
        <p:nvSpPr>
          <p:cNvPr id="11" name="TextBox 10">
            <a:extLst>
              <a:ext uri="{FF2B5EF4-FFF2-40B4-BE49-F238E27FC236}">
                <a16:creationId xmlns:a16="http://schemas.microsoft.com/office/drawing/2014/main" id="{D15DC35C-18A3-A8D6-FCF1-C5DCD0209C2B}"/>
              </a:ext>
            </a:extLst>
          </p:cNvPr>
          <p:cNvSpPr txBox="1"/>
          <p:nvPr/>
        </p:nvSpPr>
        <p:spPr>
          <a:xfrm>
            <a:off x="838200" y="4688791"/>
            <a:ext cx="5257799" cy="738664"/>
          </a:xfrm>
          <a:prstGeom prst="rect">
            <a:avLst/>
          </a:prstGeom>
          <a:noFill/>
        </p:spPr>
        <p:txBody>
          <a:bodyPr wrap="square">
            <a:spAutoFit/>
          </a:bodyPr>
          <a:lstStyle/>
          <a:p>
            <a:pPr algn="ctr"/>
            <a:r>
              <a:rPr lang="en-US" sz="1400" b="1" dirty="0">
                <a:latin typeface="Times New Roman" panose="02020603050405020304" pitchFamily="18" charset="0"/>
                <a:cs typeface="Times New Roman" panose="02020603050405020304" pitchFamily="18" charset="0"/>
              </a:rPr>
              <a:t>Figure 3.</a:t>
            </a:r>
            <a:r>
              <a:rPr lang="en-US" sz="1400" dirty="0">
                <a:latin typeface="Times New Roman" panose="02020603050405020304" pitchFamily="18" charset="0"/>
                <a:cs typeface="Times New Roman" panose="02020603050405020304" pitchFamily="18" charset="0"/>
              </a:rPr>
              <a:t> Histogram displaying f</a:t>
            </a:r>
            <a:r>
              <a:rPr lang="en-US" sz="1400" i="1" dirty="0">
                <a:latin typeface="Times New Roman" panose="02020603050405020304" pitchFamily="18" charset="0"/>
                <a:cs typeface="Times New Roman" panose="02020603050405020304" pitchFamily="18" charset="0"/>
              </a:rPr>
              <a:t>requency</a:t>
            </a:r>
            <a:r>
              <a:rPr lang="en-US" sz="1400" b="0" i="1" dirty="0">
                <a:latin typeface="Times New Roman" panose="02020603050405020304" pitchFamily="18" charset="0"/>
                <a:cs typeface="Times New Roman" panose="02020603050405020304" pitchFamily="18" charset="0"/>
              </a:rPr>
              <a:t> of standard deviations of </a:t>
            </a:r>
            <a:r>
              <a:rPr lang="en-US" sz="1400" i="1" dirty="0">
                <a:latin typeface="Times New Roman" panose="02020603050405020304" pitchFamily="18" charset="0"/>
                <a:cs typeface="Times New Roman" panose="02020603050405020304" pitchFamily="18" charset="0"/>
              </a:rPr>
              <a:t>pixel intensity values from each image in the training set of the Intel Scene Classification Dataset.</a:t>
            </a:r>
            <a:endParaRPr lang="en-US" sz="1400" b="0" dirty="0">
              <a:latin typeface="Times New Roman" panose="02020603050405020304" pitchFamily="18" charset="0"/>
              <a:cs typeface="Times New Roman" panose="02020603050405020304" pitchFamily="18" charset="0"/>
            </a:endParaRPr>
          </a:p>
        </p:txBody>
      </p:sp>
      <p:pic>
        <p:nvPicPr>
          <p:cNvPr id="3" name="Picture 2" descr="A diagram of a normal deviation distribution with Ryugyong Hotel in the background&#10;&#10;AI-generated content may be incorrect.">
            <a:extLst>
              <a:ext uri="{FF2B5EF4-FFF2-40B4-BE49-F238E27FC236}">
                <a16:creationId xmlns:a16="http://schemas.microsoft.com/office/drawing/2014/main" id="{BD804478-FCA6-AA74-B5DD-510E5B05327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38200" y="1825625"/>
            <a:ext cx="5181599" cy="2863166"/>
          </a:xfrm>
          <a:prstGeom prst="rect">
            <a:avLst/>
          </a:prstGeom>
          <a:noFill/>
          <a:ln>
            <a:noFill/>
          </a:ln>
        </p:spPr>
      </p:pic>
      <p:pic>
        <p:nvPicPr>
          <p:cNvPr id="5" name="Picture 4" descr="A collage of different images&#10;&#10;AI-generated content may be incorrect.">
            <a:extLst>
              <a:ext uri="{FF2B5EF4-FFF2-40B4-BE49-F238E27FC236}">
                <a16:creationId xmlns:a16="http://schemas.microsoft.com/office/drawing/2014/main" id="{4E8C2A78-2EC9-855D-2067-33404795259B}"/>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248402" y="2197637"/>
            <a:ext cx="5181599" cy="2119141"/>
          </a:xfrm>
          <a:prstGeom prst="rect">
            <a:avLst/>
          </a:prstGeom>
          <a:noFill/>
          <a:ln>
            <a:noFill/>
          </a:ln>
        </p:spPr>
      </p:pic>
      <p:sp>
        <p:nvSpPr>
          <p:cNvPr id="7" name="TextBox 6">
            <a:extLst>
              <a:ext uri="{FF2B5EF4-FFF2-40B4-BE49-F238E27FC236}">
                <a16:creationId xmlns:a16="http://schemas.microsoft.com/office/drawing/2014/main" id="{E841D5A8-FAB6-E334-F579-88D637440E8D}"/>
              </a:ext>
            </a:extLst>
          </p:cNvPr>
          <p:cNvSpPr txBox="1"/>
          <p:nvPr/>
        </p:nvSpPr>
        <p:spPr>
          <a:xfrm>
            <a:off x="6172200" y="4316778"/>
            <a:ext cx="5257799" cy="523220"/>
          </a:xfrm>
          <a:prstGeom prst="rect">
            <a:avLst/>
          </a:prstGeom>
          <a:noFill/>
        </p:spPr>
        <p:txBody>
          <a:bodyPr wrap="square">
            <a:spAutoFit/>
          </a:bodyPr>
          <a:lstStyle/>
          <a:p>
            <a:pPr algn="ctr"/>
            <a:r>
              <a:rPr lang="en-US" sz="1400" b="1" dirty="0">
                <a:latin typeface="Times New Roman" panose="02020603050405020304" pitchFamily="18" charset="0"/>
                <a:cs typeface="Times New Roman" panose="02020603050405020304" pitchFamily="18" charset="0"/>
              </a:rPr>
              <a:t>Figure 4.</a:t>
            </a:r>
            <a:r>
              <a:rPr lang="en-US" sz="1400" dirty="0">
                <a:latin typeface="Times New Roman" panose="02020603050405020304" pitchFamily="18" charset="0"/>
                <a:cs typeface="Times New Roman" panose="02020603050405020304" pitchFamily="18" charset="0"/>
              </a:rPr>
              <a:t> </a:t>
            </a:r>
            <a:r>
              <a:rPr lang="en-US" sz="1400" i="1" dirty="0">
                <a:latin typeface="Times New Roman" panose="02020603050405020304" pitchFamily="18" charset="0"/>
                <a:cs typeface="Times New Roman" panose="02020603050405020304" pitchFamily="18" charset="0"/>
              </a:rPr>
              <a:t>The ten images with the lowest standard deviations in pixel intensities. These still appear to be informative, so we keep them.</a:t>
            </a:r>
            <a:endParaRPr lang="en-US" sz="1400" b="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337407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3DB531-5596-1649-BCEA-7617877AFBB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85ECA58-F6EA-0846-8B56-E09B66E2AA46}"/>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Data Cleaning</a:t>
            </a:r>
          </a:p>
        </p:txBody>
      </p:sp>
      <p:sp>
        <p:nvSpPr>
          <p:cNvPr id="8" name="Date Placeholder 7">
            <a:extLst>
              <a:ext uri="{FF2B5EF4-FFF2-40B4-BE49-F238E27FC236}">
                <a16:creationId xmlns:a16="http://schemas.microsoft.com/office/drawing/2014/main" id="{B44A91E6-BF52-2A22-B7D8-EDB5EC9040CA}"/>
              </a:ext>
            </a:extLst>
          </p:cNvPr>
          <p:cNvSpPr>
            <a:spLocks noGrp="1"/>
          </p:cNvSpPr>
          <p:nvPr>
            <p:ph type="dt" sz="half" idx="10"/>
          </p:nvPr>
        </p:nvSpPr>
        <p:spPr/>
        <p:txBody>
          <a:bodyPr/>
          <a:lstStyle/>
          <a:p>
            <a:fld id="{35B2DBFF-B969-46BF-95F3-544E24962758}" type="datetime1">
              <a:rPr lang="en-US" smtClean="0"/>
              <a:t>4/13/2025</a:t>
            </a:fld>
            <a:endParaRPr lang="en-US"/>
          </a:p>
        </p:txBody>
      </p:sp>
      <p:sp>
        <p:nvSpPr>
          <p:cNvPr id="9" name="Footer Placeholder 8">
            <a:extLst>
              <a:ext uri="{FF2B5EF4-FFF2-40B4-BE49-F238E27FC236}">
                <a16:creationId xmlns:a16="http://schemas.microsoft.com/office/drawing/2014/main" id="{15F3A628-0E13-5226-F808-565CB8E13FFE}"/>
              </a:ext>
            </a:extLst>
          </p:cNvPr>
          <p:cNvSpPr>
            <a:spLocks noGrp="1"/>
          </p:cNvSpPr>
          <p:nvPr>
            <p:ph type="ftr" sz="quarter" idx="11"/>
          </p:nvPr>
        </p:nvSpPr>
        <p:spPr/>
        <p:txBody>
          <a:bodyPr/>
          <a:lstStyle/>
          <a:p>
            <a:r>
              <a:rPr lang="en-US"/>
              <a:t>Charles Fanning</a:t>
            </a:r>
          </a:p>
        </p:txBody>
      </p:sp>
      <p:sp>
        <p:nvSpPr>
          <p:cNvPr id="10" name="Slide Number Placeholder 9">
            <a:extLst>
              <a:ext uri="{FF2B5EF4-FFF2-40B4-BE49-F238E27FC236}">
                <a16:creationId xmlns:a16="http://schemas.microsoft.com/office/drawing/2014/main" id="{13F241E0-BAEA-D1C6-26CC-B26F100EF748}"/>
              </a:ext>
            </a:extLst>
          </p:cNvPr>
          <p:cNvSpPr>
            <a:spLocks noGrp="1"/>
          </p:cNvSpPr>
          <p:nvPr>
            <p:ph type="sldNum" sz="quarter" idx="12"/>
          </p:nvPr>
        </p:nvSpPr>
        <p:spPr/>
        <p:txBody>
          <a:bodyPr/>
          <a:lstStyle/>
          <a:p>
            <a:fld id="{CE2B59AD-E8EA-4281-9C8A-FBA2A8947BF8}" type="slidenum">
              <a:rPr lang="en-US" smtClean="0"/>
              <a:t>5</a:t>
            </a:fld>
            <a:r>
              <a:rPr lang="en-US" dirty="0"/>
              <a:t> of 16</a:t>
            </a:r>
          </a:p>
        </p:txBody>
      </p:sp>
      <mc:AlternateContent xmlns:mc="http://schemas.openxmlformats.org/markup-compatibility/2006" xmlns:a14="http://schemas.microsoft.com/office/drawing/2010/main">
        <mc:Choice Requires="a14">
          <p:sp>
            <p:nvSpPr>
              <p:cNvPr id="6" name="Content Placeholder 3">
                <a:extLst>
                  <a:ext uri="{FF2B5EF4-FFF2-40B4-BE49-F238E27FC236}">
                    <a16:creationId xmlns:a16="http://schemas.microsoft.com/office/drawing/2014/main" id="{99385C6A-47B4-D0AA-B86E-1CABAABDDB40}"/>
                  </a:ext>
                </a:extLst>
              </p:cNvPr>
              <p:cNvSpPr>
                <a:spLocks noGrp="1"/>
              </p:cNvSpPr>
              <p:nvPr>
                <p:ph sz="half" idx="2"/>
              </p:nvPr>
            </p:nvSpPr>
            <p:spPr>
              <a:xfrm>
                <a:off x="6172200" y="1825625"/>
                <a:ext cx="5181600" cy="4351339"/>
              </a:xfrm>
            </p:spPr>
            <p:txBody>
              <a:bodyPr>
                <a:normAutofit/>
              </a:bodyPr>
              <a:lstStyle/>
              <a:p>
                <a:r>
                  <a:rPr lang="en-US" kern="100" dirty="0">
                    <a:effectLst/>
                    <a:latin typeface="Times New Roman" panose="02020603050405020304" pitchFamily="18" charset="0"/>
                    <a:ea typeface="Yu Gothic" panose="020B0400000000000000" pitchFamily="34" charset="-128"/>
                    <a:cs typeface="Times New Roman" panose="02020603050405020304" pitchFamily="18" charset="0"/>
                  </a:rPr>
                  <a:t>Most of the images in the training set were </a:t>
                </a:r>
                <a14:m>
                  <m:oMath xmlns:m="http://schemas.openxmlformats.org/officeDocument/2006/math">
                    <m:r>
                      <a:rPr lang="en-US" b="0" i="1" kern="100" smtClean="0">
                        <a:effectLst/>
                        <a:latin typeface="Cambria Math" panose="02040503050406030204" pitchFamily="18" charset="0"/>
                        <a:ea typeface="Yu Gothic" panose="020B0400000000000000" pitchFamily="34" charset="-128"/>
                        <a:cs typeface="Mangal" panose="02040503050203030202" pitchFamily="18" charset="0"/>
                      </a:rPr>
                      <m:t>150</m:t>
                    </m:r>
                    <m:r>
                      <a:rPr lang="en-US" b="0" i="1" kern="100" smtClean="0">
                        <a:effectLst/>
                        <a:latin typeface="Cambria Math" panose="02040503050406030204" pitchFamily="18" charset="0"/>
                        <a:ea typeface="Cambria Math" panose="02040503050406030204" pitchFamily="18" charset="0"/>
                        <a:cs typeface="Mangal" panose="02040503050203030202" pitchFamily="18" charset="0"/>
                      </a:rPr>
                      <m:t>×</m:t>
                    </m:r>
                    <m:r>
                      <a:rPr lang="en-US" b="0" i="1" kern="100" smtClean="0">
                        <a:effectLst/>
                        <a:latin typeface="Cambria Math" panose="02040503050406030204" pitchFamily="18" charset="0"/>
                        <a:ea typeface="Yu Gothic" panose="020B0400000000000000" pitchFamily="34" charset="-128"/>
                        <a:cs typeface="Mangal" panose="02040503050203030202" pitchFamily="18" charset="0"/>
                      </a:rPr>
                      <m:t>150</m:t>
                    </m:r>
                  </m:oMath>
                </a14:m>
                <a:r>
                  <a:rPr lang="en-US" kern="100" dirty="0">
                    <a:effectLst/>
                    <a:latin typeface="Times New Roman" panose="02020603050405020304" pitchFamily="18" charset="0"/>
                    <a:ea typeface="Yu Gothic" panose="020B0400000000000000" pitchFamily="34" charset="-128"/>
                    <a:cs typeface="Times New Roman" panose="02020603050405020304" pitchFamily="18" charset="0"/>
                  </a:rPr>
                  <a:t> pixels, but some images had different shapes!</a:t>
                </a:r>
              </a:p>
              <a:p>
                <a:r>
                  <a:rPr lang="en-US" kern="100" dirty="0">
                    <a:latin typeface="Times New Roman" panose="02020603050405020304" pitchFamily="18" charset="0"/>
                    <a:ea typeface="Yu Gothic" panose="020B0400000000000000" pitchFamily="34" charset="-128"/>
                    <a:cs typeface="Times New Roman" panose="02020603050405020304" pitchFamily="18" charset="0"/>
                  </a:rPr>
                  <a:t>Each dimensionality class in (</a:t>
                </a:r>
                <a:r>
                  <a:rPr lang="en-US" b="1" kern="100" dirty="0">
                    <a:latin typeface="Times New Roman" panose="02020603050405020304" pitchFamily="18" charset="0"/>
                    <a:ea typeface="Yu Gothic" panose="020B0400000000000000" pitchFamily="34" charset="-128"/>
                    <a:cs typeface="Times New Roman" panose="02020603050405020304" pitchFamily="18" charset="0"/>
                  </a:rPr>
                  <a:t>Figure 5.</a:t>
                </a:r>
                <a:r>
                  <a:rPr lang="en-US" kern="100" dirty="0">
                    <a:latin typeface="Times New Roman" panose="02020603050405020304" pitchFamily="18" charset="0"/>
                    <a:ea typeface="Yu Gothic" panose="020B0400000000000000" pitchFamily="34" charset="-128"/>
                    <a:cs typeface="Times New Roman" panose="02020603050405020304" pitchFamily="18" charset="0"/>
                  </a:rPr>
                  <a:t>)</a:t>
                </a:r>
                <a:r>
                  <a:rPr lang="en-US" b="1" kern="100" dirty="0">
                    <a:latin typeface="Times New Roman" panose="02020603050405020304" pitchFamily="18" charset="0"/>
                    <a:ea typeface="Yu Gothic" panose="020B0400000000000000" pitchFamily="34" charset="-128"/>
                    <a:cs typeface="Times New Roman" panose="02020603050405020304" pitchFamily="18" charset="0"/>
                  </a:rPr>
                  <a:t> </a:t>
                </a:r>
                <a:r>
                  <a:rPr lang="en-US" kern="100" dirty="0">
                    <a:latin typeface="Times New Roman" panose="02020603050405020304" pitchFamily="18" charset="0"/>
                    <a:ea typeface="Yu Gothic" panose="020B0400000000000000" pitchFamily="34" charset="-128"/>
                    <a:cs typeface="Times New Roman" panose="02020603050405020304" pitchFamily="18" charset="0"/>
                  </a:rPr>
                  <a:t>other than </a:t>
                </a:r>
                <a14:m>
                  <m:oMath xmlns:m="http://schemas.openxmlformats.org/officeDocument/2006/math">
                    <m:r>
                      <a:rPr lang="en-US" b="0" i="1" kern="100" smtClean="0">
                        <a:latin typeface="Cambria Math" panose="02040503050406030204" pitchFamily="18" charset="0"/>
                        <a:ea typeface="Yu Gothic" panose="020B0400000000000000" pitchFamily="34" charset="-128"/>
                        <a:cs typeface="Mangal" panose="02040503050203030202" pitchFamily="18" charset="0"/>
                      </a:rPr>
                      <m:t>150</m:t>
                    </m:r>
                    <m:r>
                      <a:rPr lang="en-US" b="0" i="1" kern="100" smtClean="0">
                        <a:latin typeface="Cambria Math" panose="02040503050406030204" pitchFamily="18" charset="0"/>
                        <a:ea typeface="Cambria Math" panose="02040503050406030204" pitchFamily="18" charset="0"/>
                        <a:cs typeface="Mangal" panose="02040503050203030202" pitchFamily="18" charset="0"/>
                      </a:rPr>
                      <m:t>×150</m:t>
                    </m:r>
                  </m:oMath>
                </a14:m>
                <a:r>
                  <a:rPr lang="en-US" b="1" kern="100" dirty="0">
                    <a:effectLst/>
                    <a:latin typeface="Times New Roman" panose="02020603050405020304" pitchFamily="18" charset="0"/>
                    <a:ea typeface="Yu Gothic" panose="020B0400000000000000" pitchFamily="34" charset="-128"/>
                    <a:cs typeface="Times New Roman" panose="02020603050405020304" pitchFamily="18" charset="0"/>
                  </a:rPr>
                  <a:t> </a:t>
                </a:r>
                <a:r>
                  <a:rPr lang="en-US" kern="100" dirty="0">
                    <a:effectLst/>
                    <a:latin typeface="Times New Roman" panose="02020603050405020304" pitchFamily="18" charset="0"/>
                    <a:ea typeface="Yu Gothic" panose="020B0400000000000000" pitchFamily="34" charset="-128"/>
                    <a:cs typeface="Times New Roman" panose="02020603050405020304" pitchFamily="18" charset="0"/>
                  </a:rPr>
                  <a:t>has exactly one observation.</a:t>
                </a:r>
              </a:p>
              <a:p>
                <a:r>
                  <a:rPr lang="en-US" kern="100" dirty="0">
                    <a:latin typeface="Times New Roman" panose="02020603050405020304" pitchFamily="18" charset="0"/>
                    <a:ea typeface="Yu Gothic" panose="020B0400000000000000" pitchFamily="34" charset="-128"/>
                    <a:cs typeface="Times New Roman" panose="02020603050405020304" pitchFamily="18" charset="0"/>
                  </a:rPr>
                  <a:t>We remove these images.</a:t>
                </a:r>
                <a:endParaRPr lang="en-US" kern="100" dirty="0">
                  <a:effectLst/>
                  <a:latin typeface="Times New Roman" panose="02020603050405020304" pitchFamily="18" charset="0"/>
                  <a:ea typeface="Yu Gothic" panose="020B0400000000000000" pitchFamily="34" charset="-128"/>
                  <a:cs typeface="Times New Roman" panose="02020603050405020304" pitchFamily="18" charset="0"/>
                </a:endParaRPr>
              </a:p>
            </p:txBody>
          </p:sp>
        </mc:Choice>
        <mc:Fallback xmlns="">
          <p:sp>
            <p:nvSpPr>
              <p:cNvPr id="6" name="Content Placeholder 3">
                <a:extLst>
                  <a:ext uri="{FF2B5EF4-FFF2-40B4-BE49-F238E27FC236}">
                    <a16:creationId xmlns:a16="http://schemas.microsoft.com/office/drawing/2014/main" id="{99385C6A-47B4-D0AA-B86E-1CABAABDDB40}"/>
                  </a:ext>
                </a:extLst>
              </p:cNvPr>
              <p:cNvSpPr>
                <a:spLocks noGrp="1" noRot="1" noChangeAspect="1" noMove="1" noResize="1" noEditPoints="1" noAdjustHandles="1" noChangeArrowheads="1" noChangeShapeType="1" noTextEdit="1"/>
              </p:cNvSpPr>
              <p:nvPr>
                <p:ph sz="half" idx="2"/>
              </p:nvPr>
            </p:nvSpPr>
            <p:spPr>
              <a:xfrm>
                <a:off x="6172200" y="1825625"/>
                <a:ext cx="5181600" cy="4351339"/>
              </a:xfrm>
              <a:blipFill>
                <a:blip r:embed="rId3"/>
                <a:stretch>
                  <a:fillRect l="-2118" t="-2381" r="-706"/>
                </a:stretch>
              </a:blipFill>
            </p:spPr>
            <p:txBody>
              <a:bodyPr/>
              <a:lstStyle/>
              <a:p>
                <a:r>
                  <a:rPr lang="en-US">
                    <a:noFill/>
                  </a:rPr>
                  <a:t> </a:t>
                </a:r>
              </a:p>
            </p:txBody>
          </p:sp>
        </mc:Fallback>
      </mc:AlternateContent>
      <p:pic>
        <p:nvPicPr>
          <p:cNvPr id="12" name="Picture 11" descr="A white background with black text&#10;&#10;AI-generated content may be incorrect.">
            <a:extLst>
              <a:ext uri="{FF2B5EF4-FFF2-40B4-BE49-F238E27FC236}">
                <a16:creationId xmlns:a16="http://schemas.microsoft.com/office/drawing/2014/main" id="{CCECD407-17CE-B2FB-AFDE-89EAB3D0493F}"/>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38200" y="1825625"/>
            <a:ext cx="5181600" cy="2584157"/>
          </a:xfrm>
          <a:prstGeom prst="rect">
            <a:avLst/>
          </a:prstGeom>
          <a:noFill/>
          <a:ln>
            <a:noFill/>
          </a:ln>
        </p:spPr>
      </p:pic>
      <p:sp>
        <p:nvSpPr>
          <p:cNvPr id="13" name="TextBox 12">
            <a:extLst>
              <a:ext uri="{FF2B5EF4-FFF2-40B4-BE49-F238E27FC236}">
                <a16:creationId xmlns:a16="http://schemas.microsoft.com/office/drawing/2014/main" id="{36F55848-216F-D8F4-9C17-817712376AD7}"/>
              </a:ext>
            </a:extLst>
          </p:cNvPr>
          <p:cNvSpPr txBox="1"/>
          <p:nvPr/>
        </p:nvSpPr>
        <p:spPr>
          <a:xfrm>
            <a:off x="838200" y="4409782"/>
            <a:ext cx="5257799" cy="523220"/>
          </a:xfrm>
          <a:prstGeom prst="rect">
            <a:avLst/>
          </a:prstGeom>
          <a:noFill/>
        </p:spPr>
        <p:txBody>
          <a:bodyPr wrap="square">
            <a:spAutoFit/>
          </a:bodyPr>
          <a:lstStyle/>
          <a:p>
            <a:pPr algn="ctr"/>
            <a:r>
              <a:rPr lang="en-US" sz="1400" b="1" dirty="0">
                <a:latin typeface="Times New Roman" panose="02020603050405020304" pitchFamily="18" charset="0"/>
                <a:cs typeface="Times New Roman" panose="02020603050405020304" pitchFamily="18" charset="0"/>
              </a:rPr>
              <a:t>Figure 5.</a:t>
            </a:r>
            <a:r>
              <a:rPr lang="en-US" sz="1400" dirty="0">
                <a:latin typeface="Times New Roman" panose="02020603050405020304" pitchFamily="18" charset="0"/>
                <a:cs typeface="Times New Roman" panose="02020603050405020304" pitchFamily="18" charset="0"/>
              </a:rPr>
              <a:t> Bar chart displaying the frequencies of image dimensions for each image in the training set of the Intel Scene Classification Dataset.  </a:t>
            </a:r>
            <a:endParaRPr lang="en-US" sz="1400" b="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485102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88BE69-5FC5-F680-8BB4-923CBF646D78}"/>
            </a:ext>
          </a:extLst>
        </p:cNvPr>
        <p:cNvGrpSpPr/>
        <p:nvPr/>
      </p:nvGrpSpPr>
      <p:grpSpPr>
        <a:xfrm>
          <a:off x="0" y="0"/>
          <a:ext cx="0" cy="0"/>
          <a:chOff x="0" y="0"/>
          <a:chExt cx="0" cy="0"/>
        </a:xfrm>
      </p:grpSpPr>
      <p:pic>
        <p:nvPicPr>
          <p:cNvPr id="4" name="Picture 2">
            <a:extLst>
              <a:ext uri="{FF2B5EF4-FFF2-40B4-BE49-F238E27FC236}">
                <a16:creationId xmlns:a16="http://schemas.microsoft.com/office/drawing/2014/main" id="{DE1E0639-DFE4-559F-41CB-94CC37FFA8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1" y="1690688"/>
            <a:ext cx="5259518" cy="350634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20E18975-1CC8-9857-71E2-D45DB1C0C59C}"/>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Exploratory Data Analysis</a:t>
            </a:r>
          </a:p>
        </p:txBody>
      </p:sp>
      <p:sp>
        <p:nvSpPr>
          <p:cNvPr id="8" name="Date Placeholder 7">
            <a:extLst>
              <a:ext uri="{FF2B5EF4-FFF2-40B4-BE49-F238E27FC236}">
                <a16:creationId xmlns:a16="http://schemas.microsoft.com/office/drawing/2014/main" id="{FD7FD409-5F9B-57E1-EC9E-3D0629695C80}"/>
              </a:ext>
            </a:extLst>
          </p:cNvPr>
          <p:cNvSpPr>
            <a:spLocks noGrp="1"/>
          </p:cNvSpPr>
          <p:nvPr>
            <p:ph type="dt" sz="half" idx="10"/>
          </p:nvPr>
        </p:nvSpPr>
        <p:spPr/>
        <p:txBody>
          <a:bodyPr/>
          <a:lstStyle/>
          <a:p>
            <a:fld id="{35B2DBFF-B969-46BF-95F3-544E24962758}" type="datetime1">
              <a:rPr lang="en-US" smtClean="0"/>
              <a:t>4/13/2025</a:t>
            </a:fld>
            <a:endParaRPr lang="en-US"/>
          </a:p>
        </p:txBody>
      </p:sp>
      <p:sp>
        <p:nvSpPr>
          <p:cNvPr id="9" name="Footer Placeholder 8">
            <a:extLst>
              <a:ext uri="{FF2B5EF4-FFF2-40B4-BE49-F238E27FC236}">
                <a16:creationId xmlns:a16="http://schemas.microsoft.com/office/drawing/2014/main" id="{8A53D553-A095-7BA5-C681-8526DFED6917}"/>
              </a:ext>
            </a:extLst>
          </p:cNvPr>
          <p:cNvSpPr>
            <a:spLocks noGrp="1"/>
          </p:cNvSpPr>
          <p:nvPr>
            <p:ph type="ftr" sz="quarter" idx="11"/>
          </p:nvPr>
        </p:nvSpPr>
        <p:spPr/>
        <p:txBody>
          <a:bodyPr/>
          <a:lstStyle/>
          <a:p>
            <a:r>
              <a:rPr lang="en-US"/>
              <a:t>Charles Fanning</a:t>
            </a:r>
          </a:p>
        </p:txBody>
      </p:sp>
      <p:sp>
        <p:nvSpPr>
          <p:cNvPr id="10" name="Slide Number Placeholder 9">
            <a:extLst>
              <a:ext uri="{FF2B5EF4-FFF2-40B4-BE49-F238E27FC236}">
                <a16:creationId xmlns:a16="http://schemas.microsoft.com/office/drawing/2014/main" id="{6E383011-B021-1C79-F8C1-493711C9572A}"/>
              </a:ext>
            </a:extLst>
          </p:cNvPr>
          <p:cNvSpPr>
            <a:spLocks noGrp="1"/>
          </p:cNvSpPr>
          <p:nvPr>
            <p:ph type="sldNum" sz="quarter" idx="12"/>
          </p:nvPr>
        </p:nvSpPr>
        <p:spPr/>
        <p:txBody>
          <a:bodyPr/>
          <a:lstStyle/>
          <a:p>
            <a:fld id="{CE2B59AD-E8EA-4281-9C8A-FBA2A8947BF8}" type="slidenum">
              <a:rPr lang="en-US" smtClean="0"/>
              <a:t>6</a:t>
            </a:fld>
            <a:r>
              <a:rPr lang="en-US" dirty="0"/>
              <a:t> of 16</a:t>
            </a:r>
          </a:p>
        </p:txBody>
      </p:sp>
      <p:sp>
        <p:nvSpPr>
          <p:cNvPr id="6" name="Content Placeholder 3">
            <a:extLst>
              <a:ext uri="{FF2B5EF4-FFF2-40B4-BE49-F238E27FC236}">
                <a16:creationId xmlns:a16="http://schemas.microsoft.com/office/drawing/2014/main" id="{B3459A8F-896B-CEAD-2205-D7DFE054541A}"/>
              </a:ext>
            </a:extLst>
          </p:cNvPr>
          <p:cNvSpPr>
            <a:spLocks noGrp="1"/>
          </p:cNvSpPr>
          <p:nvPr>
            <p:ph sz="half" idx="2"/>
          </p:nvPr>
        </p:nvSpPr>
        <p:spPr>
          <a:xfrm>
            <a:off x="6172200" y="1825625"/>
            <a:ext cx="5181600" cy="4351339"/>
          </a:xfrm>
        </p:spPr>
        <p:txBody>
          <a:bodyPr>
            <a:normAutofit/>
          </a:bodyPr>
          <a:lstStyle/>
          <a:p>
            <a:r>
              <a:rPr lang="en-US" kern="100" dirty="0">
                <a:latin typeface="Times New Roman" panose="02020603050405020304" pitchFamily="18" charset="0"/>
                <a:ea typeface="Yu Gothic" panose="020B0400000000000000" pitchFamily="34" charset="-128"/>
                <a:cs typeface="Times New Roman" panose="02020603050405020304" pitchFamily="18" charset="0"/>
              </a:rPr>
              <a:t>The distributions of color channels per class do not reveal any particularly noisy channels.</a:t>
            </a:r>
          </a:p>
        </p:txBody>
      </p:sp>
      <p:sp>
        <p:nvSpPr>
          <p:cNvPr id="13" name="TextBox 12">
            <a:extLst>
              <a:ext uri="{FF2B5EF4-FFF2-40B4-BE49-F238E27FC236}">
                <a16:creationId xmlns:a16="http://schemas.microsoft.com/office/drawing/2014/main" id="{F2FC2E88-BEFE-DD35-DB1E-28CF5CA8EBE0}"/>
              </a:ext>
            </a:extLst>
          </p:cNvPr>
          <p:cNvSpPr txBox="1"/>
          <p:nvPr/>
        </p:nvSpPr>
        <p:spPr>
          <a:xfrm>
            <a:off x="952500" y="5197033"/>
            <a:ext cx="5257799" cy="523220"/>
          </a:xfrm>
          <a:prstGeom prst="rect">
            <a:avLst/>
          </a:prstGeom>
          <a:noFill/>
        </p:spPr>
        <p:txBody>
          <a:bodyPr wrap="square">
            <a:spAutoFit/>
          </a:bodyPr>
          <a:lstStyle/>
          <a:p>
            <a:pPr algn="l"/>
            <a:r>
              <a:rPr lang="en-US" sz="1400" b="1" dirty="0"/>
              <a:t>Figure 6.</a:t>
            </a:r>
            <a:r>
              <a:rPr lang="en-US" sz="1400" dirty="0"/>
              <a:t> </a:t>
            </a:r>
            <a:r>
              <a:rPr lang="en-US" sz="1400" b="0" i="1" dirty="0"/>
              <a:t>Average pixel-intensity histograms for the Red, Green, and Blue channels across the entire dataset.</a:t>
            </a:r>
            <a:endParaRPr lang="en-US" sz="1400" b="0" dirty="0"/>
          </a:p>
        </p:txBody>
      </p:sp>
    </p:spTree>
    <p:extLst>
      <p:ext uri="{BB962C8B-B14F-4D97-AF65-F5344CB8AC3E}">
        <p14:creationId xmlns:p14="http://schemas.microsoft.com/office/powerpoint/2010/main" val="6002081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003FF8-27FA-9CEE-2DD5-C489A6B851C4}"/>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8003E59C-F2E9-6B9C-071F-E5D8E3036EF5}"/>
              </a:ext>
            </a:extLst>
          </p:cNvPr>
          <p:cNvPicPr>
            <a:picLocks noChangeAspect="1"/>
          </p:cNvPicPr>
          <p:nvPr/>
        </p:nvPicPr>
        <p:blipFill>
          <a:blip r:embed="rId3"/>
          <a:stretch>
            <a:fillRect/>
          </a:stretch>
        </p:blipFill>
        <p:spPr>
          <a:xfrm>
            <a:off x="838200" y="3270129"/>
            <a:ext cx="8223726" cy="1691897"/>
          </a:xfrm>
          <a:prstGeom prst="rect">
            <a:avLst/>
          </a:prstGeom>
        </p:spPr>
      </p:pic>
      <p:sp>
        <p:nvSpPr>
          <p:cNvPr id="2" name="Title 1">
            <a:extLst>
              <a:ext uri="{FF2B5EF4-FFF2-40B4-BE49-F238E27FC236}">
                <a16:creationId xmlns:a16="http://schemas.microsoft.com/office/drawing/2014/main" id="{11A6C462-D57A-57A2-A892-40B16804B1ED}"/>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Persistent Homology</a:t>
            </a:r>
            <a:br>
              <a:rPr lang="en-US" dirty="0">
                <a:latin typeface="Times New Roman" panose="02020603050405020304" pitchFamily="18" charset="0"/>
                <a:cs typeface="Times New Roman" panose="02020603050405020304" pitchFamily="18" charset="0"/>
              </a:rPr>
            </a:br>
            <a:r>
              <a:rPr lang="en-US" sz="2200" dirty="0">
                <a:latin typeface="Times New Roman" panose="02020603050405020304" pitchFamily="18" charset="0"/>
                <a:cs typeface="Times New Roman" panose="02020603050405020304" pitchFamily="18" charset="0"/>
              </a:rPr>
              <a:t>Cubical Complexes</a:t>
            </a:r>
          </a:p>
        </p:txBody>
      </p:sp>
      <p:sp>
        <p:nvSpPr>
          <p:cNvPr id="8" name="Date Placeholder 7">
            <a:extLst>
              <a:ext uri="{FF2B5EF4-FFF2-40B4-BE49-F238E27FC236}">
                <a16:creationId xmlns:a16="http://schemas.microsoft.com/office/drawing/2014/main" id="{F98E57F1-1CD3-24CB-F619-1106678C9A2E}"/>
              </a:ext>
            </a:extLst>
          </p:cNvPr>
          <p:cNvSpPr>
            <a:spLocks noGrp="1"/>
          </p:cNvSpPr>
          <p:nvPr>
            <p:ph type="dt" sz="half" idx="10"/>
          </p:nvPr>
        </p:nvSpPr>
        <p:spPr/>
        <p:txBody>
          <a:bodyPr/>
          <a:lstStyle/>
          <a:p>
            <a:fld id="{35B2DBFF-B969-46BF-95F3-544E24962758}" type="datetime1">
              <a:rPr lang="en-US" smtClean="0"/>
              <a:t>4/13/2025</a:t>
            </a:fld>
            <a:endParaRPr lang="en-US"/>
          </a:p>
        </p:txBody>
      </p:sp>
      <p:sp>
        <p:nvSpPr>
          <p:cNvPr id="9" name="Footer Placeholder 8">
            <a:extLst>
              <a:ext uri="{FF2B5EF4-FFF2-40B4-BE49-F238E27FC236}">
                <a16:creationId xmlns:a16="http://schemas.microsoft.com/office/drawing/2014/main" id="{7AFE5472-9A4B-6DFA-BE1E-08EC85D97FC6}"/>
              </a:ext>
            </a:extLst>
          </p:cNvPr>
          <p:cNvSpPr>
            <a:spLocks noGrp="1"/>
          </p:cNvSpPr>
          <p:nvPr>
            <p:ph type="ftr" sz="quarter" idx="11"/>
          </p:nvPr>
        </p:nvSpPr>
        <p:spPr/>
        <p:txBody>
          <a:bodyPr/>
          <a:lstStyle/>
          <a:p>
            <a:r>
              <a:rPr lang="en-US"/>
              <a:t>Charles Fanning</a:t>
            </a:r>
          </a:p>
        </p:txBody>
      </p:sp>
      <p:sp>
        <p:nvSpPr>
          <p:cNvPr id="10" name="Slide Number Placeholder 9">
            <a:extLst>
              <a:ext uri="{FF2B5EF4-FFF2-40B4-BE49-F238E27FC236}">
                <a16:creationId xmlns:a16="http://schemas.microsoft.com/office/drawing/2014/main" id="{A7FE2673-3247-00FE-588B-25E703B87580}"/>
              </a:ext>
            </a:extLst>
          </p:cNvPr>
          <p:cNvSpPr>
            <a:spLocks noGrp="1"/>
          </p:cNvSpPr>
          <p:nvPr>
            <p:ph type="sldNum" sz="quarter" idx="12"/>
          </p:nvPr>
        </p:nvSpPr>
        <p:spPr/>
        <p:txBody>
          <a:bodyPr/>
          <a:lstStyle/>
          <a:p>
            <a:fld id="{CE2B59AD-E8EA-4281-9C8A-FBA2A8947BF8}" type="slidenum">
              <a:rPr lang="en-US" smtClean="0"/>
              <a:t>7</a:t>
            </a:fld>
            <a:r>
              <a:rPr lang="en-US" dirty="0"/>
              <a:t> of 16</a:t>
            </a:r>
          </a:p>
        </p:txBody>
      </p:sp>
      <p:sp>
        <p:nvSpPr>
          <p:cNvPr id="6" name="Content Placeholder 3">
            <a:extLst>
              <a:ext uri="{FF2B5EF4-FFF2-40B4-BE49-F238E27FC236}">
                <a16:creationId xmlns:a16="http://schemas.microsoft.com/office/drawing/2014/main" id="{CE3CDBDB-A9FF-8E61-3DD7-0C501B8952D9}"/>
              </a:ext>
            </a:extLst>
          </p:cNvPr>
          <p:cNvSpPr>
            <a:spLocks noGrp="1"/>
          </p:cNvSpPr>
          <p:nvPr>
            <p:ph sz="half" idx="2"/>
          </p:nvPr>
        </p:nvSpPr>
        <p:spPr>
          <a:xfrm>
            <a:off x="6172200" y="1825625"/>
            <a:ext cx="5181600" cy="4351339"/>
          </a:xfrm>
        </p:spPr>
        <p:txBody>
          <a:bodyPr/>
          <a:lstStyle/>
          <a:p>
            <a:r>
              <a:rPr lang="en-US" sz="1800" u="sng" kern="100" dirty="0">
                <a:effectLst/>
                <a:latin typeface="Times New Roman" panose="02020603050405020304" pitchFamily="18" charset="0"/>
                <a:ea typeface="Yu Gothic" panose="020B0400000000000000" pitchFamily="34" charset="-128"/>
                <a:cs typeface="Times New Roman" panose="02020603050405020304" pitchFamily="18" charset="0"/>
              </a:rPr>
              <a:t>Persistent Homology </a:t>
            </a:r>
            <a:r>
              <a:rPr lang="en-US" sz="1800" kern="100" dirty="0">
                <a:effectLst/>
                <a:latin typeface="Times New Roman" panose="02020603050405020304" pitchFamily="18" charset="0"/>
                <a:ea typeface="Yu Gothic" panose="020B0400000000000000" pitchFamily="34" charset="-128"/>
                <a:cs typeface="Times New Roman" panose="02020603050405020304" pitchFamily="18" charset="0"/>
              </a:rPr>
              <a:t>is computed by tracking the cubical filtrations (</a:t>
            </a:r>
            <a:r>
              <a:rPr lang="en-US" sz="1800" b="1" kern="100" dirty="0">
                <a:effectLst/>
                <a:latin typeface="Times New Roman" panose="02020603050405020304" pitchFamily="18" charset="0"/>
                <a:ea typeface="Yu Gothic" panose="020B0400000000000000" pitchFamily="34" charset="-128"/>
                <a:cs typeface="Times New Roman" panose="02020603050405020304" pitchFamily="18" charset="0"/>
              </a:rPr>
              <a:t>Figure 7.</a:t>
            </a:r>
            <a:r>
              <a:rPr lang="en-US" sz="1800" kern="100" dirty="0">
                <a:effectLst/>
                <a:latin typeface="Times New Roman" panose="02020603050405020304" pitchFamily="18" charset="0"/>
                <a:ea typeface="Yu Gothic" panose="020B0400000000000000" pitchFamily="34" charset="-128"/>
                <a:cs typeface="Times New Roman" panose="02020603050405020304" pitchFamily="18" charset="0"/>
              </a:rPr>
              <a:t>) and keeping track of the changes in </a:t>
            </a:r>
            <a:r>
              <a:rPr lang="en-US" sz="1800" u="sng" kern="100" dirty="0">
                <a:effectLst/>
                <a:latin typeface="Times New Roman" panose="02020603050405020304" pitchFamily="18" charset="0"/>
                <a:ea typeface="Yu Gothic" panose="020B0400000000000000" pitchFamily="34" charset="-128"/>
                <a:cs typeface="Times New Roman" panose="02020603050405020304" pitchFamily="18" charset="0"/>
              </a:rPr>
              <a:t>Homology</a:t>
            </a:r>
            <a:r>
              <a:rPr lang="en-US" sz="1800" kern="100" dirty="0">
                <a:effectLst/>
                <a:latin typeface="Times New Roman" panose="02020603050405020304" pitchFamily="18" charset="0"/>
                <a:ea typeface="Yu Gothic" panose="020B0400000000000000" pitchFamily="34" charset="-128"/>
                <a:cs typeface="Times New Roman" panose="02020603050405020304" pitchFamily="18" charset="0"/>
              </a:rPr>
              <a:t> across the filtration.</a:t>
            </a:r>
            <a:endParaRPr lang="en-US" sz="1800" u="sng" kern="100" dirty="0">
              <a:effectLst/>
              <a:latin typeface="Times New Roman" panose="02020603050405020304" pitchFamily="18" charset="0"/>
              <a:ea typeface="Yu Gothic" panose="020B0400000000000000" pitchFamily="34" charset="-128"/>
              <a:cs typeface="Times New Roman" panose="02020603050405020304" pitchFamily="18" charset="0"/>
            </a:endParaRPr>
          </a:p>
        </p:txBody>
      </p:sp>
      <p:sp>
        <p:nvSpPr>
          <p:cNvPr id="13" name="TextBox 12">
            <a:extLst>
              <a:ext uri="{FF2B5EF4-FFF2-40B4-BE49-F238E27FC236}">
                <a16:creationId xmlns:a16="http://schemas.microsoft.com/office/drawing/2014/main" id="{19890DEA-2546-BE56-50E4-3EC0410E0F60}"/>
              </a:ext>
            </a:extLst>
          </p:cNvPr>
          <p:cNvSpPr txBox="1"/>
          <p:nvPr/>
        </p:nvSpPr>
        <p:spPr>
          <a:xfrm>
            <a:off x="838200" y="4962026"/>
            <a:ext cx="8223726" cy="738664"/>
          </a:xfrm>
          <a:prstGeom prst="rect">
            <a:avLst/>
          </a:prstGeom>
          <a:noFill/>
        </p:spPr>
        <p:txBody>
          <a:bodyPr wrap="square">
            <a:spAutoFit/>
          </a:bodyPr>
          <a:lstStyle/>
          <a:p>
            <a:pPr algn="ctr"/>
            <a:r>
              <a:rPr lang="en-US" sz="1400" b="1" dirty="0">
                <a:latin typeface="Times New Roman" panose="02020603050405020304" pitchFamily="18" charset="0"/>
                <a:cs typeface="Times New Roman" panose="02020603050405020304" pitchFamily="18" charset="0"/>
              </a:rPr>
              <a:t>Figure 7.</a:t>
            </a:r>
            <a:r>
              <a:rPr lang="en-US" sz="1400" dirty="0">
                <a:latin typeface="Times New Roman" panose="02020603050405020304" pitchFamily="18" charset="0"/>
                <a:cs typeface="Times New Roman" panose="02020603050405020304" pitchFamily="18" charset="0"/>
              </a:rPr>
              <a:t> An example of how persistent homology is computed on an image based on its corresponding intensity values. Image Source: </a:t>
            </a:r>
            <a:r>
              <a:rPr lang="en-US" sz="1400" b="0" i="0" dirty="0">
                <a:effectLst/>
                <a:latin typeface="Times New Roman" panose="02020603050405020304" pitchFamily="18" charset="0"/>
                <a:cs typeface="Times New Roman" panose="02020603050405020304" pitchFamily="18" charset="0"/>
              </a:rPr>
              <a:t>Kaji, S., Sudo, T., &amp; Ahara, K. (2020). Cubical </a:t>
            </a:r>
            <a:r>
              <a:rPr lang="en-US" sz="1400" b="0" i="0" dirty="0" err="1">
                <a:effectLst/>
                <a:latin typeface="Times New Roman" panose="02020603050405020304" pitchFamily="18" charset="0"/>
                <a:cs typeface="Times New Roman" panose="02020603050405020304" pitchFamily="18" charset="0"/>
              </a:rPr>
              <a:t>Ripser</a:t>
            </a:r>
            <a:r>
              <a:rPr lang="en-US" sz="1400" b="0" i="0" dirty="0">
                <a:effectLst/>
                <a:latin typeface="Times New Roman" panose="02020603050405020304" pitchFamily="18" charset="0"/>
                <a:cs typeface="Times New Roman" panose="02020603050405020304" pitchFamily="18" charset="0"/>
              </a:rPr>
              <a:t>: Software for computing persistent homology of image and volume data. </a:t>
            </a:r>
            <a:r>
              <a:rPr lang="en-US" sz="1400" b="0" i="1" dirty="0" err="1">
                <a:effectLst/>
                <a:latin typeface="Times New Roman" panose="02020603050405020304" pitchFamily="18" charset="0"/>
                <a:cs typeface="Times New Roman" panose="02020603050405020304" pitchFamily="18" charset="0"/>
              </a:rPr>
              <a:t>ArXiv</a:t>
            </a:r>
            <a:r>
              <a:rPr lang="en-US" sz="1400" b="0" i="1" dirty="0">
                <a:effectLst/>
                <a:latin typeface="Times New Roman" panose="02020603050405020304" pitchFamily="18" charset="0"/>
                <a:cs typeface="Times New Roman" panose="02020603050405020304" pitchFamily="18" charset="0"/>
              </a:rPr>
              <a:t>, abs/2005.12692</a:t>
            </a:r>
            <a:r>
              <a:rPr lang="en-US" sz="1400" b="0" i="0" dirty="0">
                <a:effectLst/>
                <a:latin typeface="Times New Roman" panose="02020603050405020304" pitchFamily="18" charset="0"/>
                <a:cs typeface="Times New Roman" panose="02020603050405020304" pitchFamily="18" charset="0"/>
              </a:rPr>
              <a:t>.</a:t>
            </a:r>
            <a:endParaRPr lang="en-US" sz="1400" b="0" dirty="0">
              <a:latin typeface="Times New Roman" panose="02020603050405020304" pitchFamily="18" charset="0"/>
              <a:cs typeface="Times New Roman" panose="02020603050405020304" pitchFamily="18" charset="0"/>
            </a:endParaRPr>
          </a:p>
        </p:txBody>
      </p:sp>
      <p:sp>
        <p:nvSpPr>
          <p:cNvPr id="7" name="Content Placeholder 2">
            <a:extLst>
              <a:ext uri="{FF2B5EF4-FFF2-40B4-BE49-F238E27FC236}">
                <a16:creationId xmlns:a16="http://schemas.microsoft.com/office/drawing/2014/main" id="{E8BA98D6-A83E-1233-7C84-3AEBD8272BD0}"/>
              </a:ext>
            </a:extLst>
          </p:cNvPr>
          <p:cNvSpPr>
            <a:spLocks noGrp="1"/>
          </p:cNvSpPr>
          <p:nvPr>
            <p:ph sz="half" idx="1"/>
          </p:nvPr>
        </p:nvSpPr>
        <p:spPr>
          <a:xfrm>
            <a:off x="838200" y="1825626"/>
            <a:ext cx="5181600" cy="1556960"/>
          </a:xfrm>
        </p:spPr>
        <p:txBody>
          <a:bodyPr/>
          <a:lstStyle/>
          <a:p>
            <a:r>
              <a:rPr lang="en-US" sz="1800" u="sng" kern="100" dirty="0">
                <a:effectLst/>
                <a:latin typeface="Times New Roman" panose="02020603050405020304" pitchFamily="18" charset="0"/>
                <a:ea typeface="Yu Gothic" panose="020B0400000000000000" pitchFamily="34" charset="-128"/>
                <a:cs typeface="Times New Roman" panose="02020603050405020304" pitchFamily="18" charset="0"/>
              </a:rPr>
              <a:t>Homology</a:t>
            </a:r>
            <a:r>
              <a:rPr lang="en-US" sz="1800" kern="100" dirty="0">
                <a:effectLst/>
                <a:latin typeface="Times New Roman" panose="02020603050405020304" pitchFamily="18" charset="0"/>
                <a:ea typeface="Yu Gothic" panose="020B0400000000000000" pitchFamily="34" charset="-128"/>
                <a:cs typeface="Times New Roman" panose="02020603050405020304" pitchFamily="18" charset="0"/>
              </a:rPr>
              <a:t> is constructed by computing the number of topological features over the image.</a:t>
            </a:r>
          </a:p>
          <a:p>
            <a:r>
              <a:rPr lang="en-US" sz="1800" kern="100" dirty="0">
                <a:latin typeface="Times New Roman" panose="02020603050405020304" pitchFamily="18" charset="0"/>
                <a:ea typeface="Yu Gothic" panose="020B0400000000000000" pitchFamily="34" charset="-128"/>
                <a:cs typeface="Times New Roman" panose="02020603050405020304" pitchFamily="18" charset="0"/>
              </a:rPr>
              <a:t>This can be the number of connected components (1-dimensional topological features, holes (2-dimensional topological features), etc.</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537961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AA5D88-2004-B031-4B83-42E3E29CB44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C6F7B59-7272-EA9C-FBE6-BF9BFB3BF7A6}"/>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Persistent Homology</a:t>
            </a:r>
            <a:br>
              <a:rPr lang="en-US" dirty="0">
                <a:latin typeface="Times New Roman" panose="02020603050405020304" pitchFamily="18" charset="0"/>
                <a:cs typeface="Times New Roman" panose="02020603050405020304" pitchFamily="18" charset="0"/>
              </a:rPr>
            </a:br>
            <a:r>
              <a:rPr lang="en-US" sz="2200" dirty="0">
                <a:latin typeface="Times New Roman" panose="02020603050405020304" pitchFamily="18" charset="0"/>
                <a:cs typeface="Times New Roman" panose="02020603050405020304" pitchFamily="18" charset="0"/>
              </a:rPr>
              <a:t>Persistence Diagrams</a:t>
            </a:r>
          </a:p>
        </p:txBody>
      </p:sp>
      <p:sp>
        <p:nvSpPr>
          <p:cNvPr id="4" name="Content Placeholder 3">
            <a:extLst>
              <a:ext uri="{FF2B5EF4-FFF2-40B4-BE49-F238E27FC236}">
                <a16:creationId xmlns:a16="http://schemas.microsoft.com/office/drawing/2014/main" id="{97A7D7CA-A554-4EB4-38DD-1B009C1620C9}"/>
              </a:ext>
            </a:extLst>
          </p:cNvPr>
          <p:cNvSpPr>
            <a:spLocks noGrp="1"/>
          </p:cNvSpPr>
          <p:nvPr>
            <p:ph sz="half" idx="2"/>
          </p:nvPr>
        </p:nvSpPr>
        <p:spPr/>
        <p:txBody>
          <a:bodyPr>
            <a:normAutofit/>
          </a:bodyPr>
          <a:lstStyle/>
          <a:p>
            <a:r>
              <a:rPr lang="en-US" dirty="0">
                <a:latin typeface="Times New Roman" panose="02020603050405020304" pitchFamily="18" charset="0"/>
                <a:cs typeface="Times New Roman" panose="02020603050405020304" pitchFamily="18" charset="0"/>
              </a:rPr>
              <a:t>We compute persistent homology for each image in the Intel Scene Classification Dataset and represent them as persistence diagrams.</a:t>
            </a:r>
          </a:p>
          <a:p>
            <a:r>
              <a:rPr lang="en-US" dirty="0">
                <a:latin typeface="Times New Roman" panose="02020603050405020304" pitchFamily="18" charset="0"/>
                <a:cs typeface="Times New Roman" panose="02020603050405020304" pitchFamily="18" charset="0"/>
              </a:rPr>
              <a:t>However, we can not use these directly for deep learning because persistence intervals are multisets, not vectors.</a:t>
            </a:r>
          </a:p>
        </p:txBody>
      </p:sp>
      <p:pic>
        <p:nvPicPr>
          <p:cNvPr id="5" name="Picture 22">
            <a:extLst>
              <a:ext uri="{FF2B5EF4-FFF2-40B4-BE49-F238E27FC236}">
                <a16:creationId xmlns:a16="http://schemas.microsoft.com/office/drawing/2014/main" id="{0155386D-8492-6B90-E287-A521EE796E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1825625"/>
            <a:ext cx="5181600" cy="3329843"/>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7423DF2A-AE90-3C23-4987-632991D102A6}"/>
              </a:ext>
            </a:extLst>
          </p:cNvPr>
          <p:cNvSpPr txBox="1"/>
          <p:nvPr/>
        </p:nvSpPr>
        <p:spPr>
          <a:xfrm>
            <a:off x="838200" y="5104421"/>
            <a:ext cx="5334000" cy="954107"/>
          </a:xfrm>
          <a:prstGeom prst="rect">
            <a:avLst/>
          </a:prstGeom>
          <a:noFill/>
        </p:spPr>
        <p:txBody>
          <a:bodyPr wrap="square">
            <a:spAutoFit/>
          </a:bodyPr>
          <a:lstStyle/>
          <a:p>
            <a:pPr algn="l"/>
            <a:r>
              <a:rPr lang="en-US" sz="1400" b="1" dirty="0">
                <a:latin typeface="Times New Roman" panose="02020603050405020304" pitchFamily="18" charset="0"/>
                <a:cs typeface="Times New Roman" panose="02020603050405020304" pitchFamily="18" charset="0"/>
              </a:rPr>
              <a:t>Figure 8. </a:t>
            </a:r>
            <a:r>
              <a:rPr lang="en-US" sz="1400" b="0" i="1" dirty="0">
                <a:latin typeface="Times New Roman" panose="02020603050405020304" pitchFamily="18" charset="0"/>
                <a:cs typeface="Times New Roman" panose="02020603050405020304" pitchFamily="18" charset="0"/>
              </a:rPr>
              <a:t>Persistence diagrams for one representative image from each class in the Intel Scene Classification dataset. Each point represents the birth and death times of a topological feature, plotted on the horizontal and vertical axes, respectively.</a:t>
            </a:r>
          </a:p>
        </p:txBody>
      </p:sp>
      <p:sp>
        <p:nvSpPr>
          <p:cNvPr id="9" name="Date Placeholder 8">
            <a:extLst>
              <a:ext uri="{FF2B5EF4-FFF2-40B4-BE49-F238E27FC236}">
                <a16:creationId xmlns:a16="http://schemas.microsoft.com/office/drawing/2014/main" id="{E7628BDB-2E93-03D3-5AAE-F7B60F6FEAFB}"/>
              </a:ext>
            </a:extLst>
          </p:cNvPr>
          <p:cNvSpPr>
            <a:spLocks noGrp="1"/>
          </p:cNvSpPr>
          <p:nvPr>
            <p:ph type="dt" sz="half" idx="10"/>
          </p:nvPr>
        </p:nvSpPr>
        <p:spPr/>
        <p:txBody>
          <a:bodyPr/>
          <a:lstStyle/>
          <a:p>
            <a:fld id="{67A415F5-DE68-4D5B-8E25-189D64BFA5FA}" type="datetime1">
              <a:rPr lang="en-US" smtClean="0"/>
              <a:t>4/13/2025</a:t>
            </a:fld>
            <a:endParaRPr lang="en-US"/>
          </a:p>
        </p:txBody>
      </p:sp>
      <p:sp>
        <p:nvSpPr>
          <p:cNvPr id="10" name="Footer Placeholder 9">
            <a:extLst>
              <a:ext uri="{FF2B5EF4-FFF2-40B4-BE49-F238E27FC236}">
                <a16:creationId xmlns:a16="http://schemas.microsoft.com/office/drawing/2014/main" id="{7BDFF950-8675-B8AA-7410-80E01BFE0D68}"/>
              </a:ext>
            </a:extLst>
          </p:cNvPr>
          <p:cNvSpPr>
            <a:spLocks noGrp="1"/>
          </p:cNvSpPr>
          <p:nvPr>
            <p:ph type="ftr" sz="quarter" idx="11"/>
          </p:nvPr>
        </p:nvSpPr>
        <p:spPr/>
        <p:txBody>
          <a:bodyPr/>
          <a:lstStyle/>
          <a:p>
            <a:r>
              <a:rPr lang="en-US"/>
              <a:t>Charles Fanning</a:t>
            </a:r>
          </a:p>
        </p:txBody>
      </p:sp>
      <p:sp>
        <p:nvSpPr>
          <p:cNvPr id="11" name="Slide Number Placeholder 10">
            <a:extLst>
              <a:ext uri="{FF2B5EF4-FFF2-40B4-BE49-F238E27FC236}">
                <a16:creationId xmlns:a16="http://schemas.microsoft.com/office/drawing/2014/main" id="{4834CC6F-6753-DA77-DDBD-B7B54E0297F1}"/>
              </a:ext>
            </a:extLst>
          </p:cNvPr>
          <p:cNvSpPr>
            <a:spLocks noGrp="1"/>
          </p:cNvSpPr>
          <p:nvPr>
            <p:ph type="sldNum" sz="quarter" idx="12"/>
          </p:nvPr>
        </p:nvSpPr>
        <p:spPr/>
        <p:txBody>
          <a:bodyPr/>
          <a:lstStyle/>
          <a:p>
            <a:fld id="{CE2B59AD-E8EA-4281-9C8A-FBA2A8947BF8}" type="slidenum">
              <a:rPr lang="en-US" smtClean="0"/>
              <a:t>8</a:t>
            </a:fld>
            <a:r>
              <a:rPr lang="en-US" dirty="0"/>
              <a:t> of 16</a:t>
            </a:r>
          </a:p>
        </p:txBody>
      </p:sp>
    </p:spTree>
    <p:extLst>
      <p:ext uri="{BB962C8B-B14F-4D97-AF65-F5344CB8AC3E}">
        <p14:creationId xmlns:p14="http://schemas.microsoft.com/office/powerpoint/2010/main" val="5804448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75C878-47D6-4B10-D625-4C3C9CBC1DFD}"/>
            </a:ext>
          </a:extLst>
        </p:cNvPr>
        <p:cNvGrpSpPr/>
        <p:nvPr/>
      </p:nvGrpSpPr>
      <p:grpSpPr>
        <a:xfrm>
          <a:off x="0" y="0"/>
          <a:ext cx="0" cy="0"/>
          <a:chOff x="0" y="0"/>
          <a:chExt cx="0" cy="0"/>
        </a:xfrm>
      </p:grpSpPr>
      <p:pic>
        <p:nvPicPr>
          <p:cNvPr id="1026" name="Picture 2">
            <a:extLst>
              <a:ext uri="{FF2B5EF4-FFF2-40B4-BE49-F238E27FC236}">
                <a16:creationId xmlns:a16="http://schemas.microsoft.com/office/drawing/2014/main" id="{4E48613A-31E6-C26D-4873-2F4E81BAD8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199" y="1690688"/>
            <a:ext cx="5181600" cy="376164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94BEC8DF-C1AE-FDED-1621-35DF249925A5}"/>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Reversing Persistent Homology</a:t>
            </a:r>
          </a:p>
        </p:txBody>
      </p:sp>
      <p:sp>
        <p:nvSpPr>
          <p:cNvPr id="4" name="Content Placeholder 3">
            <a:extLst>
              <a:ext uri="{FF2B5EF4-FFF2-40B4-BE49-F238E27FC236}">
                <a16:creationId xmlns:a16="http://schemas.microsoft.com/office/drawing/2014/main" id="{FC7581BE-914E-C5A2-E216-9D0F70C52B90}"/>
              </a:ext>
            </a:extLst>
          </p:cNvPr>
          <p:cNvSpPr>
            <a:spLocks noGrp="1"/>
          </p:cNvSpPr>
          <p:nvPr>
            <p:ph sz="half" idx="2"/>
          </p:nvPr>
        </p:nvSpPr>
        <p:spPr/>
        <p:txBody>
          <a:bodyPr/>
          <a:lstStyle/>
          <a:p>
            <a:r>
              <a:rPr lang="en-US" dirty="0">
                <a:latin typeface="Times New Roman" panose="02020603050405020304" pitchFamily="18" charset="0"/>
                <a:cs typeface="Times New Roman" panose="02020603050405020304" pitchFamily="18" charset="0"/>
              </a:rPr>
              <a:t>Using our persistence intervals, we can also determine which pixels are contributing to which persistence modules.</a:t>
            </a:r>
          </a:p>
          <a:p>
            <a:r>
              <a:rPr lang="en-US" dirty="0">
                <a:latin typeface="Times New Roman" panose="02020603050405020304" pitchFamily="18" charset="0"/>
                <a:cs typeface="Times New Roman" panose="02020603050405020304" pitchFamily="18" charset="0"/>
              </a:rPr>
              <a:t>By thresholding above a certain lifetime value in our persistence diagram, we can display only the most import persistent points in our representation.</a:t>
            </a:r>
          </a:p>
        </p:txBody>
      </p:sp>
      <p:sp>
        <p:nvSpPr>
          <p:cNvPr id="8" name="TextBox 7">
            <a:extLst>
              <a:ext uri="{FF2B5EF4-FFF2-40B4-BE49-F238E27FC236}">
                <a16:creationId xmlns:a16="http://schemas.microsoft.com/office/drawing/2014/main" id="{57E7B24A-0939-B98F-500E-2C1D01D06275}"/>
              </a:ext>
            </a:extLst>
          </p:cNvPr>
          <p:cNvSpPr txBox="1"/>
          <p:nvPr/>
        </p:nvSpPr>
        <p:spPr>
          <a:xfrm>
            <a:off x="838198" y="5412198"/>
            <a:ext cx="5334001" cy="738664"/>
          </a:xfrm>
          <a:prstGeom prst="rect">
            <a:avLst/>
          </a:prstGeom>
          <a:noFill/>
        </p:spPr>
        <p:txBody>
          <a:bodyPr wrap="square">
            <a:spAutoFit/>
          </a:bodyPr>
          <a:lstStyle/>
          <a:p>
            <a:pPr algn="l"/>
            <a:r>
              <a:rPr lang="en-US" sz="1400" b="1" dirty="0">
                <a:latin typeface="Times New Roman" panose="02020603050405020304" pitchFamily="18" charset="0"/>
                <a:cs typeface="Times New Roman" panose="02020603050405020304" pitchFamily="18" charset="0"/>
              </a:rPr>
              <a:t>Figure 9.</a:t>
            </a:r>
            <a:r>
              <a:rPr lang="en-US" sz="1400" dirty="0">
                <a:latin typeface="Times New Roman" panose="02020603050405020304" pitchFamily="18" charset="0"/>
                <a:cs typeface="Times New Roman" panose="02020603050405020304" pitchFamily="18" charset="0"/>
              </a:rPr>
              <a:t> </a:t>
            </a:r>
            <a:r>
              <a:rPr lang="en-US" sz="1400" b="0" dirty="0">
                <a:latin typeface="Times New Roman" panose="02020603050405020304" pitchFamily="18" charset="0"/>
                <a:cs typeface="Times New Roman" panose="02020603050405020304" pitchFamily="18" charset="0"/>
              </a:rPr>
              <a:t>Topological hole locations from persistent homology. Red dots mark pixels corresponding to 1-dimensional features (holes) with lifetimes above a threshold.</a:t>
            </a:r>
            <a:endParaRPr lang="en-US" sz="1400" b="0" dirty="0">
              <a:highlight>
                <a:srgbClr val="FFFF00"/>
              </a:highlight>
              <a:latin typeface="Times New Roman" panose="02020603050405020304" pitchFamily="18" charset="0"/>
              <a:cs typeface="Times New Roman" panose="02020603050405020304" pitchFamily="18" charset="0"/>
            </a:endParaRPr>
          </a:p>
        </p:txBody>
      </p:sp>
      <p:sp>
        <p:nvSpPr>
          <p:cNvPr id="9" name="Date Placeholder 8">
            <a:extLst>
              <a:ext uri="{FF2B5EF4-FFF2-40B4-BE49-F238E27FC236}">
                <a16:creationId xmlns:a16="http://schemas.microsoft.com/office/drawing/2014/main" id="{147DF4C4-E5DE-514B-96B2-BEF7537CAFC8}"/>
              </a:ext>
            </a:extLst>
          </p:cNvPr>
          <p:cNvSpPr>
            <a:spLocks noGrp="1"/>
          </p:cNvSpPr>
          <p:nvPr>
            <p:ph type="dt" sz="half" idx="10"/>
          </p:nvPr>
        </p:nvSpPr>
        <p:spPr/>
        <p:txBody>
          <a:bodyPr/>
          <a:lstStyle/>
          <a:p>
            <a:fld id="{87FCA4B8-80BE-4468-B630-8802F60CA88F}" type="datetime1">
              <a:rPr lang="en-US" smtClean="0"/>
              <a:t>4/13/2025</a:t>
            </a:fld>
            <a:endParaRPr lang="en-US"/>
          </a:p>
        </p:txBody>
      </p:sp>
      <p:sp>
        <p:nvSpPr>
          <p:cNvPr id="10" name="Footer Placeholder 9">
            <a:extLst>
              <a:ext uri="{FF2B5EF4-FFF2-40B4-BE49-F238E27FC236}">
                <a16:creationId xmlns:a16="http://schemas.microsoft.com/office/drawing/2014/main" id="{7B6B655F-90D2-BAF1-70BA-24843CBC7EFA}"/>
              </a:ext>
            </a:extLst>
          </p:cNvPr>
          <p:cNvSpPr>
            <a:spLocks noGrp="1"/>
          </p:cNvSpPr>
          <p:nvPr>
            <p:ph type="ftr" sz="quarter" idx="11"/>
          </p:nvPr>
        </p:nvSpPr>
        <p:spPr/>
        <p:txBody>
          <a:bodyPr/>
          <a:lstStyle/>
          <a:p>
            <a:r>
              <a:rPr lang="en-US"/>
              <a:t>Charles Fanning</a:t>
            </a:r>
          </a:p>
        </p:txBody>
      </p:sp>
      <p:sp>
        <p:nvSpPr>
          <p:cNvPr id="11" name="Slide Number Placeholder 10">
            <a:extLst>
              <a:ext uri="{FF2B5EF4-FFF2-40B4-BE49-F238E27FC236}">
                <a16:creationId xmlns:a16="http://schemas.microsoft.com/office/drawing/2014/main" id="{A035BEFE-F3C7-A90B-DEC9-388C20AC659A}"/>
              </a:ext>
            </a:extLst>
          </p:cNvPr>
          <p:cNvSpPr>
            <a:spLocks noGrp="1"/>
          </p:cNvSpPr>
          <p:nvPr>
            <p:ph type="sldNum" sz="quarter" idx="12"/>
          </p:nvPr>
        </p:nvSpPr>
        <p:spPr/>
        <p:txBody>
          <a:bodyPr/>
          <a:lstStyle/>
          <a:p>
            <a:fld id="{CE2B59AD-E8EA-4281-9C8A-FBA2A8947BF8}" type="slidenum">
              <a:rPr lang="en-US" smtClean="0"/>
              <a:t>9</a:t>
            </a:fld>
            <a:r>
              <a:rPr lang="en-US" dirty="0"/>
              <a:t> of 16</a:t>
            </a:r>
          </a:p>
        </p:txBody>
      </p:sp>
    </p:spTree>
    <p:extLst>
      <p:ext uri="{BB962C8B-B14F-4D97-AF65-F5344CB8AC3E}">
        <p14:creationId xmlns:p14="http://schemas.microsoft.com/office/powerpoint/2010/main" val="2170672818"/>
      </p:ext>
    </p:extLst>
  </p:cSld>
  <p:clrMapOvr>
    <a:masterClrMapping/>
  </p:clrMapOvr>
</p:sld>
</file>

<file path=ppt/theme/theme1.xml><?xml version="1.0" encoding="utf-8"?>
<a:theme xmlns:a="http://schemas.openxmlformats.org/drawingml/2006/main" name="PPT2_16to9">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PPT2_16to9</Template>
  <TotalTime>353</TotalTime>
  <Words>1221</Words>
  <Application>Microsoft Office PowerPoint</Application>
  <PresentationFormat>Widescreen</PresentationFormat>
  <Paragraphs>125</Paragraphs>
  <Slides>16</Slides>
  <Notes>14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Aptos</vt:lpstr>
      <vt:lpstr>Arial</vt:lpstr>
      <vt:lpstr>Cambria Math</vt:lpstr>
      <vt:lpstr>Times New Roman</vt:lpstr>
      <vt:lpstr>PPT2_16to9</vt:lpstr>
      <vt:lpstr>SHAP-Explainable image-to-Topology Regression</vt:lpstr>
      <vt:lpstr>Intel Scene Classification Dataset</vt:lpstr>
      <vt:lpstr>Class Distribution</vt:lpstr>
      <vt:lpstr>Data Cleaning</vt:lpstr>
      <vt:lpstr>Data Cleaning</vt:lpstr>
      <vt:lpstr>Exploratory Data Analysis</vt:lpstr>
      <vt:lpstr>Persistent Homology Cubical Complexes</vt:lpstr>
      <vt:lpstr>Persistent Homology Persistence Diagrams</vt:lpstr>
      <vt:lpstr>Reversing Persistent Homology</vt:lpstr>
      <vt:lpstr>Persistence Landscapes</vt:lpstr>
      <vt:lpstr>Image-to-Topology Regression</vt:lpstr>
      <vt:lpstr>SHAP Values</vt:lpstr>
      <vt:lpstr>SHAP Values</vt:lpstr>
      <vt:lpstr>Persistence Values vs. SHAP Values</vt:lpstr>
      <vt:lpstr>Is DenseNet Really Learning Persistence?</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Charles Fanning</dc:creator>
  <cp:lastModifiedBy>Charles Fanning</cp:lastModifiedBy>
  <cp:revision>3</cp:revision>
  <dcterms:created xsi:type="dcterms:W3CDTF">2025-04-10T13:30:26Z</dcterms:created>
  <dcterms:modified xsi:type="dcterms:W3CDTF">2025-04-13T16:17:31Z</dcterms:modified>
</cp:coreProperties>
</file>